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56" r:id="rId3"/>
    <p:sldId id="279" r:id="rId4"/>
    <p:sldId id="280" r:id="rId5"/>
    <p:sldId id="281" r:id="rId6"/>
  </p:sldIdLst>
  <p:sldSz cx="9144000" cy="6858000" type="screen4x3"/>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6600"/>
    <a:srgbClr val="FF9900"/>
    <a:srgbClr val="669900"/>
    <a:srgbClr val="FF00FF"/>
    <a:srgbClr val="FF3399"/>
    <a:srgbClr val="0000FF"/>
    <a:srgbClr val="231E7E"/>
    <a:srgbClr val="1039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453" autoAdjust="0"/>
    <p:restoredTop sz="77419" autoAdjust="0"/>
  </p:normalViewPr>
  <p:slideViewPr>
    <p:cSldViewPr>
      <p:cViewPr>
        <p:scale>
          <a:sx n="60" d="100"/>
          <a:sy n="60" d="100"/>
        </p:scale>
        <p:origin x="-1192" y="-260"/>
      </p:cViewPr>
      <p:guideLst>
        <p:guide orient="horz" pos="2160"/>
        <p:guide pos="2880"/>
      </p:guideLst>
    </p:cSldViewPr>
  </p:slideViewPr>
  <p:outlineViewPr>
    <p:cViewPr>
      <p:scale>
        <a:sx n="33" d="100"/>
        <a:sy n="33" d="100"/>
      </p:scale>
      <p:origin x="0" y="4588"/>
    </p:cViewPr>
  </p:outlineViewPr>
  <p:notesTextViewPr>
    <p:cViewPr>
      <p:scale>
        <a:sx n="1" d="1"/>
        <a:sy n="1" d="1"/>
      </p:scale>
      <p:origin x="0" y="0"/>
    </p:cViewPr>
  </p:notesTextViewPr>
  <p:sorterViewPr>
    <p:cViewPr>
      <p:scale>
        <a:sx n="66" d="100"/>
        <a:sy n="66" d="100"/>
      </p:scale>
      <p:origin x="0" y="0"/>
    </p:cViewPr>
  </p:sorterViewPr>
  <p:notesViewPr>
    <p:cSldViewPr>
      <p:cViewPr>
        <p:scale>
          <a:sx n="90" d="100"/>
          <a:sy n="90" d="100"/>
        </p:scale>
        <p:origin x="-1772" y="54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57BD921-73F1-46E6-890F-4E4C07191683}" type="datetimeFigureOut">
              <a:rPr lang="zh-HK" altLang="en-US" smtClean="0"/>
              <a:t>3/11/2020</a:t>
            </a:fld>
            <a:endParaRPr lang="zh-HK"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AB7A06-48B9-473B-9610-78BA07D56B66}" type="slidenum">
              <a:rPr lang="zh-HK" altLang="en-US" smtClean="0"/>
              <a:t>‹#›</a:t>
            </a:fld>
            <a:endParaRPr lang="zh-HK" altLang="en-US"/>
          </a:p>
        </p:txBody>
      </p:sp>
    </p:spTree>
    <p:extLst>
      <p:ext uri="{BB962C8B-B14F-4D97-AF65-F5344CB8AC3E}">
        <p14:creationId xmlns:p14="http://schemas.microsoft.com/office/powerpoint/2010/main" val="237889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各位體育總會嘅朋友，你地好！</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HK" altLang="en-US" sz="1200" kern="1200" dirty="0" smtClean="0">
                <a:solidFill>
                  <a:schemeClr val="tx1"/>
                </a:solidFill>
                <a:effectLst/>
                <a:latin typeface="+mn-lt"/>
                <a:ea typeface="+mn-ea"/>
                <a:cs typeface="+mn-cs"/>
              </a:rPr>
              <a:t>我係大型體育活動事務委員會秘書處既同事</a:t>
            </a:r>
            <a:r>
              <a:rPr lang="en-US" altLang="zh-HK" sz="1200" kern="1200" dirty="0" err="1" smtClean="0">
                <a:solidFill>
                  <a:schemeClr val="tx1"/>
                </a:solidFill>
                <a:effectLst/>
                <a:latin typeface="+mn-lt"/>
                <a:ea typeface="+mn-ea"/>
                <a:cs typeface="+mn-cs"/>
              </a:rPr>
              <a:t>Hei</a:t>
            </a:r>
            <a:r>
              <a:rPr lang="en-US" altLang="zh-HK" sz="1200" kern="1200" dirty="0" smtClean="0">
                <a:solidFill>
                  <a:schemeClr val="tx1"/>
                </a:solidFill>
                <a:effectLst/>
                <a:latin typeface="+mn-lt"/>
                <a:ea typeface="+mn-ea"/>
                <a:cs typeface="+mn-cs"/>
              </a:rPr>
              <a:t> Man,</a:t>
            </a:r>
            <a:r>
              <a:rPr lang="zh-HK" altLang="en-US" sz="1200" kern="1200" dirty="0" smtClean="0">
                <a:solidFill>
                  <a:schemeClr val="tx1"/>
                </a:solidFill>
                <a:effectLst/>
                <a:latin typeface="+mn-lt"/>
                <a:ea typeface="+mn-ea"/>
                <a:cs typeface="+mn-cs"/>
              </a:rPr>
              <a:t>今日係想同大家介紹因應</a:t>
            </a:r>
            <a:r>
              <a:rPr lang="en-US" altLang="zh-HK" sz="1200" kern="1200" dirty="0" smtClean="0">
                <a:solidFill>
                  <a:schemeClr val="tx1"/>
                </a:solidFill>
                <a:effectLst/>
                <a:latin typeface="+mn-lt"/>
                <a:ea typeface="+mn-ea"/>
                <a:cs typeface="+mn-cs"/>
              </a:rPr>
              <a:t>2019</a:t>
            </a:r>
            <a:r>
              <a:rPr lang="zh-HK" altLang="en-US" sz="1200" kern="1200" dirty="0" smtClean="0">
                <a:solidFill>
                  <a:schemeClr val="tx1"/>
                </a:solidFill>
                <a:effectLst/>
                <a:latin typeface="+mn-lt"/>
                <a:ea typeface="+mn-ea"/>
                <a:cs typeface="+mn-cs"/>
              </a:rPr>
              <a:t>年下半年社會事件，委員會為「</a:t>
            </a:r>
            <a:r>
              <a:rPr lang="en-US" altLang="zh-HK" sz="1200" kern="1200" dirty="0" smtClean="0">
                <a:solidFill>
                  <a:schemeClr val="tx1"/>
                </a:solidFill>
                <a:effectLst/>
                <a:latin typeface="+mn-lt"/>
                <a:ea typeface="+mn-ea"/>
                <a:cs typeface="+mn-cs"/>
              </a:rPr>
              <a:t>M</a:t>
            </a:r>
            <a:r>
              <a:rPr lang="zh-HK" altLang="en-US" sz="1200" kern="1200" dirty="0" smtClean="0">
                <a:solidFill>
                  <a:schemeClr val="tx1"/>
                </a:solidFill>
                <a:effectLst/>
                <a:latin typeface="+mn-lt"/>
                <a:ea typeface="+mn-ea"/>
                <a:cs typeface="+mn-cs"/>
              </a:rPr>
              <a:t>」品牌活動推出嘅特別支援措施。</a:t>
            </a:r>
            <a:endParaRPr lang="zh-HK" altLang="en-US" dirty="0"/>
          </a:p>
        </p:txBody>
      </p:sp>
      <p:sp>
        <p:nvSpPr>
          <p:cNvPr id="4" name="投影片編號版面配置區 3"/>
          <p:cNvSpPr>
            <a:spLocks noGrp="1"/>
          </p:cNvSpPr>
          <p:nvPr>
            <p:ph type="sldNum" sz="quarter" idx="10"/>
          </p:nvPr>
        </p:nvSpPr>
        <p:spPr/>
        <p:txBody>
          <a:bodyPr/>
          <a:lstStyle/>
          <a:p>
            <a:fld id="{30AB7A06-48B9-473B-9610-78BA07D56B66}" type="slidenum">
              <a:rPr lang="zh-HK" altLang="en-US" smtClean="0"/>
              <a:t>1</a:t>
            </a:fld>
            <a:endParaRPr lang="zh-HK" altLang="en-US"/>
          </a:p>
        </p:txBody>
      </p:sp>
    </p:spTree>
    <p:extLst>
      <p:ext uri="{BB962C8B-B14F-4D97-AF65-F5344CB8AC3E}">
        <p14:creationId xmlns:p14="http://schemas.microsoft.com/office/powerpoint/2010/main" val="129283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0085" y="4715191"/>
            <a:ext cx="5437506" cy="4640615"/>
          </a:xfrm>
        </p:spPr>
        <p:txBody>
          <a:bodyPr/>
          <a:lstStyle/>
          <a:p>
            <a:pPr>
              <a:defRPr/>
            </a:pPr>
            <a:r>
              <a:rPr lang="zh-TW" altLang="en-US" sz="1300" dirty="0"/>
              <a:t>講稿</a:t>
            </a:r>
            <a:r>
              <a:rPr lang="en-US" altLang="zh-TW" sz="1300" dirty="0"/>
              <a:t>:</a:t>
            </a:r>
          </a:p>
          <a:p>
            <a:pPr marL="0" lvl="0" indent="0">
              <a:buFont typeface="Arial" panose="020B0604020202020204" pitchFamily="34" charset="0"/>
              <a:buNone/>
            </a:pPr>
            <a:endParaRPr lang="zh-TW" altLang="en-US" sz="1300" dirty="0"/>
          </a:p>
          <a:p>
            <a:pPr marL="171450" indent="-171450">
              <a:buFont typeface="Arial" panose="020B0604020202020204" pitchFamily="34" charset="0"/>
              <a:buChar char="•"/>
            </a:pPr>
            <a:r>
              <a:rPr lang="zh-TW" altLang="en-US" sz="1300" dirty="0" smtClean="0">
                <a:cs typeface="Arial" panose="020B0604020202020204" pitchFamily="34" charset="0"/>
              </a:rPr>
              <a:t>在 </a:t>
            </a:r>
            <a:r>
              <a:rPr lang="en-US" altLang="zh-TW" sz="1300" dirty="0">
                <a:cs typeface="Arial" panose="020B0604020202020204" pitchFamily="34" charset="0"/>
              </a:rPr>
              <a:t>2019 </a:t>
            </a:r>
            <a:r>
              <a:rPr lang="zh-TW" altLang="en-US" sz="1300" dirty="0" smtClean="0">
                <a:cs typeface="Arial" panose="020B0604020202020204" pitchFamily="34" charset="0"/>
              </a:rPr>
              <a:t>年下</a:t>
            </a:r>
            <a:r>
              <a:rPr lang="zh-TW" altLang="en-US" sz="1300" dirty="0">
                <a:cs typeface="Arial" panose="020B0604020202020204" pitchFamily="34" charset="0"/>
              </a:rPr>
              <a:t>半</a:t>
            </a:r>
            <a:r>
              <a:rPr lang="zh-TW" altLang="en-US" sz="1300" dirty="0" smtClean="0">
                <a:cs typeface="Arial" panose="020B0604020202020204" pitchFamily="34" charset="0"/>
              </a:rPr>
              <a:t>年，因</a:t>
            </a:r>
            <a:r>
              <a:rPr lang="zh-TW" altLang="en-US" sz="1300" dirty="0">
                <a:cs typeface="Arial" panose="020B0604020202020204" pitchFamily="34" charset="0"/>
              </a:rPr>
              <a:t>受社會事件影響</a:t>
            </a:r>
            <a:r>
              <a:rPr lang="zh-TW" altLang="en-US" sz="1300" dirty="0" smtClean="0">
                <a:cs typeface="Arial" panose="020B0604020202020204" pitchFamily="34" charset="0"/>
              </a:rPr>
              <a:t>，</a:t>
            </a:r>
            <a:r>
              <a:rPr lang="en-US" altLang="zh-TW" sz="1300" dirty="0">
                <a:cs typeface="Arial" panose="020B0604020202020204" pitchFamily="34" charset="0"/>
              </a:rPr>
              <a:t>15</a:t>
            </a:r>
            <a:r>
              <a:rPr lang="zh-TW" altLang="en-US" sz="1300" dirty="0" smtClean="0">
                <a:cs typeface="Arial" panose="020B0604020202020204" pitchFamily="34" charset="0"/>
              </a:rPr>
              <a:t>項</a:t>
            </a:r>
            <a:r>
              <a:rPr lang="zh-TW" altLang="en-US" sz="1300" dirty="0">
                <a:cs typeface="Arial" panose="020B0604020202020204" pitchFamily="34" charset="0"/>
              </a:rPr>
              <a:t>「</a:t>
            </a:r>
            <a:r>
              <a:rPr lang="en-US" altLang="zh-TW" sz="1300" dirty="0">
                <a:cs typeface="Arial" panose="020B0604020202020204" pitchFamily="34" charset="0"/>
              </a:rPr>
              <a:t>M</a:t>
            </a:r>
            <a:r>
              <a:rPr lang="zh-TW" altLang="en-US" sz="1300" dirty="0">
                <a:cs typeface="Arial" panose="020B0604020202020204" pitchFamily="34" charset="0"/>
              </a:rPr>
              <a:t>」品牌</a:t>
            </a:r>
            <a:r>
              <a:rPr lang="zh-TW" altLang="en-US" sz="1300" dirty="0" smtClean="0">
                <a:cs typeface="Arial" panose="020B0604020202020204" pitchFamily="34" charset="0"/>
              </a:rPr>
              <a:t>活</a:t>
            </a:r>
            <a:r>
              <a:rPr lang="zh-TW" altLang="en-US" sz="1300" dirty="0">
                <a:cs typeface="Arial" panose="020B0604020202020204" pitchFamily="34" charset="0"/>
              </a:rPr>
              <a:t>動中，有 </a:t>
            </a:r>
            <a:r>
              <a:rPr lang="en-US" altLang="zh-TW" sz="1300" dirty="0">
                <a:cs typeface="Arial" panose="020B0604020202020204" pitchFamily="34" charset="0"/>
              </a:rPr>
              <a:t>4 </a:t>
            </a:r>
            <a:r>
              <a:rPr lang="zh-TW" altLang="en-US" sz="1300" dirty="0" smtClean="0">
                <a:cs typeface="Arial" panose="020B0604020202020204" pitchFamily="34" charset="0"/>
              </a:rPr>
              <a:t>項活動取</a:t>
            </a:r>
            <a:r>
              <a:rPr lang="zh-TW" altLang="en-US" sz="1300" dirty="0">
                <a:cs typeface="Arial" panose="020B0604020202020204" pitchFamily="34" charset="0"/>
              </a:rPr>
              <a:t>消。其他成功舉辦</a:t>
            </a:r>
            <a:r>
              <a:rPr lang="zh-TW" altLang="en-US" sz="1300" dirty="0" smtClean="0">
                <a:cs typeface="Arial" panose="020B0604020202020204" pitchFamily="34" charset="0"/>
              </a:rPr>
              <a:t>的</a:t>
            </a:r>
            <a:r>
              <a:rPr lang="en-US" altLang="zh-TW" sz="1300" dirty="0" smtClean="0">
                <a:cs typeface="Arial" panose="020B0604020202020204" pitchFamily="34" charset="0"/>
              </a:rPr>
              <a:t>11</a:t>
            </a:r>
            <a:r>
              <a:rPr lang="zh-TW" altLang="en-US" sz="1300" dirty="0" smtClean="0">
                <a:cs typeface="Arial" panose="020B0604020202020204" pitchFamily="34" charset="0"/>
              </a:rPr>
              <a:t>個活動包</a:t>
            </a:r>
            <a:r>
              <a:rPr lang="zh-TW" altLang="en-US" sz="1300" dirty="0">
                <a:cs typeface="Arial" panose="020B0604020202020204" pitchFamily="34" charset="0"/>
              </a:rPr>
              <a:t>括</a:t>
            </a:r>
            <a:r>
              <a:rPr lang="zh-TW" altLang="en-US" sz="1300" dirty="0"/>
              <a:t>世界盃場地單車賽 </a:t>
            </a:r>
            <a:r>
              <a:rPr lang="en-US" altLang="zh-TW" sz="1300" dirty="0"/>
              <a:t>(</a:t>
            </a:r>
            <a:r>
              <a:rPr lang="zh-TW" altLang="en-US" sz="1300" dirty="0"/>
              <a:t>一月</a:t>
            </a:r>
            <a:r>
              <a:rPr lang="en-US" altLang="zh-TW" sz="1300" dirty="0"/>
              <a:t>)</a:t>
            </a:r>
            <a:r>
              <a:rPr lang="zh-TW" altLang="en-US" sz="1300" dirty="0"/>
              <a:t>、香港馬術大師賽、香港馬拉松、香港國際七人欖球賽、國際乒聯世界巡迴賽 </a:t>
            </a:r>
            <a:r>
              <a:rPr lang="mr-IN" altLang="zh-TW" sz="1300" dirty="0"/>
              <a:t>–</a:t>
            </a:r>
            <a:r>
              <a:rPr lang="en-US" altLang="zh-TW" sz="1300" dirty="0"/>
              <a:t> </a:t>
            </a:r>
            <a:r>
              <a:rPr lang="zh-TW" altLang="en-US" sz="1300" dirty="0"/>
              <a:t>香港乒乓球公開賽、</a:t>
            </a:r>
            <a:r>
              <a:rPr lang="en-US" altLang="zh-TW" sz="1300" dirty="0"/>
              <a:t>FIVB</a:t>
            </a:r>
            <a:r>
              <a:rPr lang="zh-TW" altLang="en-US" sz="1300" dirty="0"/>
              <a:t>世界女排聯賽、傑志對曼城</a:t>
            </a:r>
            <a:r>
              <a:rPr lang="en-US" altLang="zh-TW" sz="1300" dirty="0"/>
              <a:t>─</a:t>
            </a:r>
            <a:r>
              <a:rPr lang="zh-TW" altLang="en-US" sz="1300" dirty="0"/>
              <a:t>賽馬會傑志中心盃、世界海岸賽艇錦標賽、香港羽毛球公開賽、世界盃場地單車賽 </a:t>
            </a:r>
            <a:r>
              <a:rPr lang="en-US" altLang="zh-TW" sz="1300" dirty="0"/>
              <a:t>(</a:t>
            </a:r>
            <a:r>
              <a:rPr lang="zh-TW" altLang="en-US" sz="1300" dirty="0"/>
              <a:t>十一月</a:t>
            </a:r>
            <a:r>
              <a:rPr lang="en-US" altLang="zh-TW" sz="1300" dirty="0"/>
              <a:t>)</a:t>
            </a:r>
            <a:r>
              <a:rPr lang="zh-TW" altLang="en-US" sz="1300" dirty="0"/>
              <a:t>及香港高爾夫球公開</a:t>
            </a:r>
            <a:r>
              <a:rPr lang="zh-TW" altLang="en-US" sz="1300" dirty="0" smtClean="0"/>
              <a:t>賽。</a:t>
            </a:r>
            <a:r>
              <a:rPr lang="en-US" altLang="zh-TW" sz="1300" dirty="0" smtClean="0"/>
              <a:t>11</a:t>
            </a:r>
            <a:r>
              <a:rPr lang="zh-TW" altLang="en-US" sz="1300" dirty="0" smtClean="0"/>
              <a:t>項活動共</a:t>
            </a:r>
            <a:r>
              <a:rPr lang="zh-TW" altLang="en-US" sz="1300" dirty="0"/>
              <a:t>吸</a:t>
            </a:r>
            <a:r>
              <a:rPr lang="zh-TW" altLang="en-US" sz="1300" dirty="0" smtClean="0"/>
              <a:t>引約</a:t>
            </a:r>
            <a:r>
              <a:rPr lang="en-US" altLang="zh-TW" sz="1300" dirty="0" smtClean="0"/>
              <a:t>32</a:t>
            </a:r>
            <a:r>
              <a:rPr lang="zh-TW" altLang="en-US" sz="1300" dirty="0" smtClean="0"/>
              <a:t>萬</a:t>
            </a:r>
            <a:r>
              <a:rPr lang="zh-TW" altLang="en-US" sz="1300" dirty="0"/>
              <a:t>觀</a:t>
            </a:r>
            <a:r>
              <a:rPr lang="zh-TW" altLang="en-US" sz="1300" dirty="0" smtClean="0"/>
              <a:t>眾觀賞及獲</a:t>
            </a:r>
            <a:r>
              <a:rPr lang="zh-TW" altLang="en-US" sz="1300" dirty="0"/>
              <a:t>配</a:t>
            </a:r>
            <a:r>
              <a:rPr lang="zh-TW" altLang="en-US" sz="1300" dirty="0" smtClean="0"/>
              <a:t>對</a:t>
            </a:r>
            <a:r>
              <a:rPr lang="zh-TW" altLang="en-US" sz="1300" dirty="0"/>
              <a:t>撥款</a:t>
            </a:r>
            <a:r>
              <a:rPr lang="zh-TW" altLang="en-US" sz="1300" dirty="0" smtClean="0"/>
              <a:t>資助</a:t>
            </a:r>
            <a:r>
              <a:rPr lang="zh-TW" altLang="en-US" sz="1300" dirty="0"/>
              <a:t>共</a:t>
            </a:r>
            <a:r>
              <a:rPr lang="zh-TW" altLang="en-US" sz="1300" dirty="0" smtClean="0"/>
              <a:t>三</a:t>
            </a:r>
            <a:r>
              <a:rPr lang="zh-TW" altLang="en-US" sz="1300" dirty="0"/>
              <a:t>千三</a:t>
            </a:r>
            <a:r>
              <a:rPr lang="zh-TW" altLang="en-US" sz="1300" dirty="0" smtClean="0"/>
              <a:t>百三十萬元。</a:t>
            </a:r>
            <a:endParaRPr lang="en-US" altLang="zh-TW" sz="1300" dirty="0" smtClean="0"/>
          </a:p>
          <a:p>
            <a:pPr marL="171450" indent="-171450">
              <a:buFont typeface="Arial" panose="020B0604020202020204" pitchFamily="34" charset="0"/>
              <a:buChar char="•"/>
            </a:pPr>
            <a:endParaRPr lang="zh-TW" altLang="en-US" sz="1300" dirty="0" smtClean="0"/>
          </a:p>
          <a:p>
            <a:pPr marL="171450" indent="-171450">
              <a:buFont typeface="Arial" panose="020B0604020202020204" pitchFamily="34" charset="0"/>
              <a:buChar char="•"/>
            </a:pPr>
            <a:r>
              <a:rPr lang="zh-TW" altLang="en-US" sz="1300" dirty="0" smtClean="0">
                <a:cs typeface="Arial" panose="020B0604020202020204" pitchFamily="34" charset="0"/>
              </a:rPr>
              <a:t>在</a:t>
            </a:r>
            <a:r>
              <a:rPr lang="en-US" altLang="zh-TW" sz="1300" dirty="0" smtClean="0">
                <a:cs typeface="Arial" panose="020B0604020202020204" pitchFamily="34" charset="0"/>
              </a:rPr>
              <a:t>2020</a:t>
            </a:r>
            <a:r>
              <a:rPr lang="zh-TW" altLang="en-US" sz="1300" dirty="0" smtClean="0">
                <a:cs typeface="Arial" panose="020B0604020202020204" pitchFamily="34" charset="0"/>
              </a:rPr>
              <a:t>年，差不多大部分大型體育活動因新型冠狀病毒的影響而取消或延期舉行</a:t>
            </a:r>
            <a:endParaRPr lang="en-US" altLang="zh-TW" sz="1300" dirty="0" smtClean="0">
              <a:cs typeface="Arial" panose="020B0604020202020204" pitchFamily="34" charset="0"/>
            </a:endParaRPr>
          </a:p>
          <a:p>
            <a:pPr marL="171450" indent="-171450">
              <a:buFont typeface="Arial" panose="020B0604020202020204" pitchFamily="34" charset="0"/>
              <a:buChar char="•"/>
            </a:pPr>
            <a:endParaRPr lang="zh-TW" altLang="en-US" sz="1300" dirty="0" smtClean="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altLang="zh-HK" sz="1300" b="0" dirty="0" smtClean="0">
                <a:cs typeface="Arial" panose="020B0604020202020204" pitchFamily="34" charset="0"/>
              </a:rPr>
              <a:t>[</a:t>
            </a:r>
            <a:r>
              <a:rPr lang="zh-TW" altLang="en-US" sz="1300" b="0" dirty="0" smtClean="0">
                <a:cs typeface="Arial" panose="020B0604020202020204" pitchFamily="34" charset="0"/>
              </a:rPr>
              <a:t>參考</a:t>
            </a:r>
            <a:r>
              <a:rPr lang="en-US" altLang="zh-TW" sz="1300" b="0" dirty="0" smtClean="0">
                <a:cs typeface="Arial" panose="020B0604020202020204" pitchFamily="34" charset="0"/>
              </a:rPr>
              <a:t>:</a:t>
            </a: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zh-TW" altLang="en-US" sz="1300" b="0" dirty="0" smtClean="0">
                <a:cs typeface="Arial" panose="020B0604020202020204" pitchFamily="34" charset="0"/>
              </a:rPr>
              <a:t>於</a:t>
            </a:r>
            <a:r>
              <a:rPr lang="en-US" altLang="zh-TW" sz="1300" b="0" dirty="0" smtClean="0">
                <a:cs typeface="Arial" panose="020B0604020202020204" pitchFamily="34" charset="0"/>
              </a:rPr>
              <a:t>2019</a:t>
            </a:r>
            <a:r>
              <a:rPr lang="zh-TW" altLang="en-US" sz="1300" b="0" dirty="0" smtClean="0">
                <a:cs typeface="Arial" panose="020B0604020202020204" pitchFamily="34" charset="0"/>
              </a:rPr>
              <a:t>年取消的</a:t>
            </a:r>
            <a:r>
              <a:rPr lang="en-US" altLang="zh-TW" sz="1300" b="0" dirty="0" smtClean="0">
                <a:cs typeface="Arial" panose="020B0604020202020204" pitchFamily="34" charset="0"/>
              </a:rPr>
              <a:t>4</a:t>
            </a:r>
            <a:r>
              <a:rPr lang="zh-TW" altLang="en-US" sz="1300" b="0" dirty="0" smtClean="0">
                <a:cs typeface="Arial" panose="020B0604020202020204" pitchFamily="34" charset="0"/>
              </a:rPr>
              <a:t>項「</a:t>
            </a:r>
            <a:r>
              <a:rPr lang="en-US" altLang="zh-TW" sz="1300" b="0" dirty="0" smtClean="0">
                <a:cs typeface="Arial" panose="020B0604020202020204" pitchFamily="34" charset="0"/>
              </a:rPr>
              <a:t>M</a:t>
            </a:r>
            <a:r>
              <a:rPr lang="zh-TW" altLang="en-US" sz="1300" b="0" dirty="0" smtClean="0">
                <a:cs typeface="Arial" panose="020B0604020202020204" pitchFamily="34" charset="0"/>
              </a:rPr>
              <a:t>」品牌活動為香港國際龍舟邀請賽、香港網球公開賽、維港泳及香港璧球公開賽</a:t>
            </a:r>
            <a:r>
              <a:rPr lang="en-US" altLang="zh-TW" sz="1300" b="0" dirty="0" smtClean="0">
                <a:cs typeface="Arial" panose="020B0604020202020204" pitchFamily="34" charset="0"/>
              </a:rPr>
              <a:t>]</a:t>
            </a:r>
            <a:endParaRPr lang="en-US" altLang="zh-HK" sz="1300" b="0" dirty="0" smtClean="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 </a:t>
            </a:r>
            <a:endParaRPr lang="zh-TW"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HK" sz="1200" b="0" dirty="0" smtClean="0">
              <a:latin typeface="+mn-lt"/>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p>
          <a:p>
            <a:pPr marL="171450" indent="-171450">
              <a:buFont typeface="Arial"/>
              <a:buChar char="•"/>
            </a:pPr>
            <a:endParaRPr lang="en-US" altLang="zh-HK" dirty="0" smtClean="0"/>
          </a:p>
        </p:txBody>
      </p:sp>
      <p:sp>
        <p:nvSpPr>
          <p:cNvPr id="4" name="投影片編號版面配置區 3"/>
          <p:cNvSpPr>
            <a:spLocks noGrp="1"/>
          </p:cNvSpPr>
          <p:nvPr>
            <p:ph type="sldNum" sz="quarter" idx="10"/>
          </p:nvPr>
        </p:nvSpPr>
        <p:spPr/>
        <p:txBody>
          <a:bodyPr/>
          <a:lstStyle/>
          <a:p>
            <a:fld id="{6DB4DE5D-D86E-410D-8AD2-C0D22F83A7C4}" type="slidenum">
              <a:rPr lang="zh-HK" altLang="en-US" smtClean="0">
                <a:solidFill>
                  <a:prstClr val="black"/>
                </a:solidFill>
              </a:rPr>
              <a:pPr/>
              <a:t>2</a:t>
            </a:fld>
            <a:endParaRPr lang="zh-HK" altLang="en-US">
              <a:solidFill>
                <a:prstClr val="black"/>
              </a:solidFill>
            </a:endParaRPr>
          </a:p>
        </p:txBody>
      </p:sp>
    </p:spTree>
    <p:extLst>
      <p:ext uri="{BB962C8B-B14F-4D97-AF65-F5344CB8AC3E}">
        <p14:creationId xmlns:p14="http://schemas.microsoft.com/office/powerpoint/2010/main" val="420342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r>
              <a:rPr lang="zh-TW" altLang="en-US" sz="1400" dirty="0"/>
              <a:t>講稿</a:t>
            </a:r>
            <a:r>
              <a:rPr lang="en-US" altLang="zh-TW" sz="1400" dirty="0"/>
              <a:t>:</a:t>
            </a:r>
          </a:p>
          <a:p>
            <a:pPr marL="171450" indent="-171450">
              <a:buFont typeface="Arial" panose="020B0604020202020204" pitchFamily="34" charset="0"/>
              <a:buChar char="•"/>
            </a:pPr>
            <a:r>
              <a:rPr lang="zh-TW" altLang="en-US" sz="1400" dirty="0" smtClean="0">
                <a:cs typeface="Arial" panose="020B0604020202020204" pitchFamily="34" charset="0"/>
              </a:rPr>
              <a:t>政</a:t>
            </a:r>
            <a:r>
              <a:rPr lang="zh-TW" altLang="en-US" sz="1400" dirty="0">
                <a:cs typeface="Arial" panose="020B0604020202020204" pitchFamily="34" charset="0"/>
              </a:rPr>
              <a:t>府決定提供對因受</a:t>
            </a:r>
            <a:r>
              <a:rPr lang="zh-TW" altLang="en-US" sz="1400" dirty="0"/>
              <a:t>社會事件或疫情影響下，而取消或延期舉行的「</a:t>
            </a:r>
            <a:r>
              <a:rPr lang="en-US" altLang="zh-TW" sz="1400" dirty="0"/>
              <a:t>M</a:t>
            </a:r>
            <a:r>
              <a:rPr lang="zh-TW" altLang="en-US" sz="1400" dirty="0"/>
              <a:t>」品牌活動，</a:t>
            </a:r>
            <a:r>
              <a:rPr lang="zh-TW" altLang="zh-HK" sz="1400" dirty="0"/>
              <a:t>提供特別直接補助金</a:t>
            </a:r>
            <a:r>
              <a:rPr lang="zh-TW" altLang="en-US" sz="1400" dirty="0"/>
              <a:t>，以減輕有關體育總會的財政負擔。補助金額數</a:t>
            </a:r>
            <a:r>
              <a:rPr lang="zh-TW" altLang="en-US" sz="1400" dirty="0" smtClean="0"/>
              <a:t>目會根據實質合</a:t>
            </a:r>
            <a:r>
              <a:rPr lang="zh-TW" altLang="en-US" sz="1400" dirty="0"/>
              <a:t>理的開支</a:t>
            </a:r>
            <a:r>
              <a:rPr lang="zh-TW" altLang="zh-HK" sz="1400" dirty="0"/>
              <a:t>，</a:t>
            </a:r>
            <a:r>
              <a:rPr lang="en-US" altLang="zh-TW" sz="1400" dirty="0"/>
              <a:t>(</a:t>
            </a:r>
            <a:r>
              <a:rPr lang="zh-TW" altLang="zh-HK" sz="1400" dirty="0"/>
              <a:t>例如已經支付</a:t>
            </a:r>
            <a:r>
              <a:rPr lang="zh-TW" altLang="en-US" sz="1400" dirty="0"/>
              <a:t>的</a:t>
            </a:r>
            <a:r>
              <a:rPr lang="zh-TW" altLang="zh-HK" sz="1400" dirty="0"/>
              <a:t>場租同宣傳費用等</a:t>
            </a:r>
            <a:r>
              <a:rPr lang="en-US" altLang="zh-TW" sz="1400" dirty="0"/>
              <a:t>) </a:t>
            </a:r>
            <a:r>
              <a:rPr lang="zh-TW" altLang="en-US" sz="1400" dirty="0"/>
              <a:t>每個項目</a:t>
            </a:r>
            <a:r>
              <a:rPr lang="zh-TW" altLang="zh-HK" sz="1400" dirty="0"/>
              <a:t>金額上限為</a:t>
            </a:r>
            <a:r>
              <a:rPr lang="en-US" altLang="zh-HK" sz="1400" dirty="0"/>
              <a:t>200</a:t>
            </a:r>
            <a:r>
              <a:rPr lang="zh-TW" altLang="zh-HK" sz="1400" dirty="0"/>
              <a:t>萬港元</a:t>
            </a:r>
            <a:endParaRPr lang="zh-TW" altLang="en-US" sz="1400" dirty="0"/>
          </a:p>
          <a:p>
            <a:pPr marL="171450" indent="-171450">
              <a:buFont typeface="Arial" panose="020B0604020202020204" pitchFamily="34" charset="0"/>
              <a:buChar char="•"/>
            </a:pPr>
            <a:endParaRPr lang="en-US" altLang="zh-HK" sz="1400" b="0" i="0" u="none" dirty="0" smtClean="0">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zh-TW" altLang="en-US" sz="1400" spc="100" dirty="0" smtClean="0"/>
              <a:t>另</a:t>
            </a:r>
            <a:r>
              <a:rPr lang="zh-TW" altLang="en-US" sz="1400" spc="100" dirty="0"/>
              <a:t>外</a:t>
            </a:r>
            <a:r>
              <a:rPr lang="zh-TW" altLang="en-US" sz="1400" spc="100" dirty="0" smtClean="0"/>
              <a:t>，由於當</a:t>
            </a:r>
            <a:r>
              <a:rPr lang="zh-TW" altLang="en-US" sz="1400" spc="100" dirty="0"/>
              <a:t>前的社會和經濟狀</a:t>
            </a:r>
            <a:r>
              <a:rPr lang="zh-TW" altLang="en-US" sz="1400" spc="100" dirty="0" smtClean="0"/>
              <a:t>況或會令</a:t>
            </a:r>
            <a:r>
              <a:rPr lang="zh-TW" altLang="en-US" sz="1400" spc="100" dirty="0"/>
              <a:t>商業贊助機構對支持舉辦新的大型體育活動卻步</a:t>
            </a:r>
            <a:r>
              <a:rPr lang="zh-TW" altLang="en-US" sz="1400" spc="100" dirty="0" smtClean="0"/>
              <a:t>，因此為了</a:t>
            </a:r>
            <a:r>
              <a:rPr lang="zh-TW" altLang="en-US" sz="1400" dirty="0">
                <a:cs typeface="Arial" panose="020B0604020202020204" pitchFamily="34" charset="0"/>
              </a:rPr>
              <a:t>鼓勵</a:t>
            </a:r>
            <a:r>
              <a:rPr lang="zh-TW" altLang="en-US" sz="1400" dirty="0" smtClean="0">
                <a:cs typeface="Arial" panose="020B0604020202020204" pitchFamily="34" charset="0"/>
              </a:rPr>
              <a:t>更多新</a:t>
            </a:r>
            <a:r>
              <a:rPr lang="zh-TW" altLang="en-US" sz="1400" dirty="0">
                <a:cs typeface="Arial" panose="020B0604020202020204" pitchFamily="34" charset="0"/>
              </a:rPr>
              <a:t>的「</a:t>
            </a:r>
            <a:r>
              <a:rPr lang="en-US" altLang="zh-TW" sz="1400" dirty="0">
                <a:cs typeface="Arial" panose="020B0604020202020204" pitchFamily="34" charset="0"/>
              </a:rPr>
              <a:t>M </a:t>
            </a:r>
            <a:r>
              <a:rPr lang="zh-TW" altLang="en-US" sz="1400" dirty="0">
                <a:cs typeface="Arial" panose="020B0604020202020204" pitchFamily="34" charset="0"/>
              </a:rPr>
              <a:t>」品牌活動</a:t>
            </a:r>
            <a:r>
              <a:rPr lang="zh-TW" altLang="en-US" sz="1400" dirty="0" smtClean="0">
                <a:cs typeface="Arial" panose="020B0604020202020204" pitchFamily="34" charset="0"/>
              </a:rPr>
              <a:t>在</a:t>
            </a:r>
            <a:r>
              <a:rPr lang="en-US" altLang="zh-TW" sz="1400" dirty="0">
                <a:cs typeface="Arial" panose="020B0604020202020204" pitchFamily="34" charset="0"/>
              </a:rPr>
              <a:t>2020</a:t>
            </a:r>
            <a:r>
              <a:rPr lang="zh-TW" altLang="en-US" sz="1400" dirty="0">
                <a:cs typeface="Arial" panose="020B0604020202020204" pitchFamily="34" charset="0"/>
              </a:rPr>
              <a:t>及</a:t>
            </a:r>
            <a:r>
              <a:rPr lang="en-US" altLang="zh-TW" sz="1400" dirty="0">
                <a:cs typeface="Arial" panose="020B0604020202020204" pitchFamily="34" charset="0"/>
              </a:rPr>
              <a:t>2021</a:t>
            </a:r>
            <a:r>
              <a:rPr lang="zh-TW" altLang="en-US" sz="1400" dirty="0">
                <a:cs typeface="Arial" panose="020B0604020202020204" pitchFamily="34" charset="0"/>
              </a:rPr>
              <a:t>年舉</a:t>
            </a:r>
            <a:r>
              <a:rPr lang="zh-TW" altLang="en-US" sz="1400" dirty="0" smtClean="0">
                <a:cs typeface="Arial" panose="020B0604020202020204" pitchFamily="34" charset="0"/>
              </a:rPr>
              <a:t>辦，</a:t>
            </a:r>
            <a:r>
              <a:rPr lang="zh-TW" altLang="zh-HK" sz="1400" dirty="0"/>
              <a:t>直接補助金</a:t>
            </a:r>
            <a:r>
              <a:rPr lang="zh-TW" altLang="en-US" sz="1400" dirty="0"/>
              <a:t>的金額</a:t>
            </a:r>
            <a:r>
              <a:rPr lang="zh-TW" altLang="en-US" sz="1400" spc="100" dirty="0" smtClean="0"/>
              <a:t>將</a:t>
            </a:r>
            <a:r>
              <a:rPr lang="zh-TW" altLang="en-US" sz="1400" spc="100" dirty="0">
                <a:solidFill>
                  <a:srgbClr val="336600"/>
                </a:solidFill>
              </a:rPr>
              <a:t>會</a:t>
            </a:r>
            <a:r>
              <a:rPr lang="zh-TW" altLang="en-US" sz="1400" dirty="0">
                <a:cs typeface="Arial" panose="020B0604020202020204" pitchFamily="34" charset="0"/>
              </a:rPr>
              <a:t>增</a:t>
            </a:r>
            <a:r>
              <a:rPr lang="zh-TW" altLang="en-US" sz="1400" dirty="0" smtClean="0">
                <a:cs typeface="Arial" panose="020B0604020202020204" pitchFamily="34" charset="0"/>
              </a:rPr>
              <a:t>加</a:t>
            </a:r>
            <a:r>
              <a:rPr lang="zh-TW" altLang="en-US" sz="1400" dirty="0" smtClean="0"/>
              <a:t>*</a:t>
            </a:r>
            <a:r>
              <a:rPr lang="zh-TW" altLang="en-US" sz="1400" dirty="0">
                <a:cs typeface="Arial" panose="020B0604020202020204" pitchFamily="34" charset="0"/>
              </a:rPr>
              <a:t>。</a:t>
            </a:r>
            <a:endParaRPr lang="en-US" altLang="zh-HK"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zh-HK" sz="1400" dirty="0">
              <a:cs typeface="Arial" panose="020B0604020202020204" pitchFamily="34" charset="0"/>
            </a:endParaRPr>
          </a:p>
          <a:p>
            <a:r>
              <a:rPr lang="zh-TW" altLang="en-US" sz="1400" i="1" dirty="0"/>
              <a:t>注解</a:t>
            </a:r>
            <a:r>
              <a:rPr lang="en-US" altLang="zh-TW" sz="1400" i="1" dirty="0"/>
              <a:t>*</a:t>
            </a:r>
          </a:p>
          <a:p>
            <a:pPr marL="228600" indent="-228600">
              <a:buAutoNum type="alphaLcParenBoth"/>
            </a:pPr>
            <a:r>
              <a:rPr lang="zh-TW" altLang="en-US" sz="1400" i="1" dirty="0" smtClean="0"/>
              <a:t>新</a:t>
            </a:r>
            <a:r>
              <a:rPr lang="zh-TW" altLang="en-US" sz="1400" i="1" dirty="0">
                <a:cs typeface="Arial" panose="020B0604020202020204" pitchFamily="34" charset="0"/>
              </a:rPr>
              <a:t>「</a:t>
            </a:r>
            <a:r>
              <a:rPr lang="en-US" altLang="zh-TW" sz="1400" i="1" dirty="0">
                <a:cs typeface="Arial" panose="020B0604020202020204" pitchFamily="34" charset="0"/>
              </a:rPr>
              <a:t>M </a:t>
            </a:r>
            <a:r>
              <a:rPr lang="zh-TW" altLang="en-US" sz="1400" i="1" dirty="0">
                <a:cs typeface="Arial" panose="020B0604020202020204" pitchFamily="34" charset="0"/>
              </a:rPr>
              <a:t>」品牌活</a:t>
            </a:r>
            <a:r>
              <a:rPr lang="zh-TW" altLang="en-US" sz="1400" i="1" dirty="0" smtClean="0">
                <a:cs typeface="Arial" panose="020B0604020202020204" pitchFamily="34" charset="0"/>
              </a:rPr>
              <a:t>動的</a:t>
            </a:r>
            <a:r>
              <a:rPr lang="zh-TW" altLang="en-US" sz="1400" i="1" dirty="0" smtClean="0"/>
              <a:t>直</a:t>
            </a:r>
            <a:r>
              <a:rPr lang="zh-TW" altLang="en-US" sz="1400" i="1" dirty="0"/>
              <a:t>接補助金上限由 </a:t>
            </a:r>
            <a:r>
              <a:rPr lang="en-US" altLang="zh-TW" sz="1400" i="1" dirty="0"/>
              <a:t>200 </a:t>
            </a:r>
            <a:r>
              <a:rPr lang="zh-TW" altLang="en-US" sz="1400" i="1" dirty="0"/>
              <a:t>萬元調高至 </a:t>
            </a:r>
            <a:r>
              <a:rPr lang="en-US" altLang="zh-TW" sz="1400" i="1" dirty="0"/>
              <a:t>600 </a:t>
            </a:r>
            <a:r>
              <a:rPr lang="zh-TW" altLang="en-US" sz="1400" i="1" dirty="0"/>
              <a:t>萬元</a:t>
            </a:r>
            <a:r>
              <a:rPr lang="zh-TW" altLang="zh-HK" sz="1400" i="1" dirty="0"/>
              <a:t>， </a:t>
            </a:r>
            <a:r>
              <a:rPr lang="en-US" altLang="zh-TW" sz="1400" i="1" dirty="0"/>
              <a:t>(</a:t>
            </a:r>
            <a:r>
              <a:rPr lang="zh-TW" altLang="zh-HK" sz="1400" i="1" dirty="0"/>
              <a:t>即等同世界錦標賽或同級賽事所提供的資助金額</a:t>
            </a:r>
            <a:r>
              <a:rPr lang="en-US" altLang="zh-TW" sz="1400" i="1" dirty="0"/>
              <a:t>)</a:t>
            </a:r>
            <a:r>
              <a:rPr lang="zh-TW" altLang="zh-HK" sz="1400" i="1" dirty="0"/>
              <a:t>，或認可開支項目的</a:t>
            </a:r>
            <a:r>
              <a:rPr lang="en-US" altLang="zh-HK" sz="1400" i="1" dirty="0"/>
              <a:t>85%</a:t>
            </a:r>
            <a:r>
              <a:rPr lang="zh-TW" altLang="zh-HK" sz="1400" i="1" dirty="0"/>
              <a:t>。不過</a:t>
            </a:r>
            <a:r>
              <a:rPr lang="zh-TW" altLang="en-US" sz="1400" i="1" dirty="0"/>
              <a:t>，</a:t>
            </a:r>
            <a:r>
              <a:rPr lang="zh-TW" altLang="zh-HK" sz="1400" i="1" dirty="0"/>
              <a:t>合併資助額的上限仍然維持喺</a:t>
            </a:r>
            <a:r>
              <a:rPr lang="en-US" altLang="zh-HK" sz="1400" i="1" dirty="0"/>
              <a:t>1,000</a:t>
            </a:r>
            <a:r>
              <a:rPr lang="zh-TW" altLang="zh-HK" sz="1400" i="1" dirty="0"/>
              <a:t>萬港</a:t>
            </a:r>
            <a:r>
              <a:rPr lang="zh-TW" altLang="zh-HK" sz="1400" i="1" dirty="0" smtClean="0"/>
              <a:t>元</a:t>
            </a:r>
            <a:r>
              <a:rPr lang="en-US" altLang="zh-TW" sz="1400" i="1" dirty="0" smtClean="0"/>
              <a:t>;</a:t>
            </a:r>
            <a:r>
              <a:rPr lang="zh-TW" altLang="en-US" sz="1400" i="1" dirty="0" smtClean="0"/>
              <a:t> 及</a:t>
            </a:r>
            <a:endParaRPr lang="en-US" altLang="zh-TW" sz="1400" i="1" dirty="0"/>
          </a:p>
          <a:p>
            <a:endParaRPr lang="zh-TW" altLang="en-US" sz="1400" i="1" dirty="0"/>
          </a:p>
          <a:p>
            <a:pPr lvl="0"/>
            <a:r>
              <a:rPr lang="en-US" altLang="zh-TW" sz="1400" i="1" dirty="0" smtClean="0"/>
              <a:t>(</a:t>
            </a:r>
            <a:r>
              <a:rPr lang="en-US" altLang="zh-TW" sz="1400" i="1" dirty="0"/>
              <a:t>b) </a:t>
            </a:r>
            <a:r>
              <a:rPr lang="zh-TW" altLang="en-US" sz="1400" i="1" dirty="0"/>
              <a:t>向表演賽提供最多 </a:t>
            </a:r>
            <a:r>
              <a:rPr lang="en-US" altLang="zh-TW" sz="1400" i="1" dirty="0"/>
              <a:t>600 </a:t>
            </a:r>
            <a:r>
              <a:rPr lang="zh-TW" altLang="en-US" sz="1400" i="1" dirty="0"/>
              <a:t>萬元的直接補助金，或認可開支項目的 </a:t>
            </a:r>
            <a:r>
              <a:rPr lang="en-US" altLang="zh-TW" sz="1400" i="1" dirty="0"/>
              <a:t>85%</a:t>
            </a:r>
            <a:r>
              <a:rPr lang="zh-TW" altLang="en-US" sz="1400" i="1" dirty="0"/>
              <a:t>，合併資助上限同樣為</a:t>
            </a:r>
            <a:r>
              <a:rPr lang="en-US" altLang="zh-TW" sz="1400" i="1" dirty="0"/>
              <a:t>1,000</a:t>
            </a:r>
            <a:r>
              <a:rPr lang="zh-TW" altLang="en-US" sz="1400" i="1" dirty="0"/>
              <a:t>萬元。 </a:t>
            </a:r>
          </a:p>
          <a:p>
            <a:pPr marL="171450" indent="-171450">
              <a:buFont typeface="Arial" panose="020B0604020202020204" pitchFamily="34" charset="0"/>
              <a:buChar char="•"/>
            </a:pPr>
            <a:endParaRPr lang="en-US" altLang="zh-HK" dirty="0" smtClean="0"/>
          </a:p>
          <a:p>
            <a:pPr marL="0" indent="0">
              <a:buFont typeface="Arial" panose="020B0604020202020204" pitchFamily="34" charset="0"/>
              <a:buNone/>
            </a:pPr>
            <a:endParaRPr lang="en-US" altLang="zh-HK"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HK"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HK"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i="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altLang="zh-HK" sz="1200" b="0" dirty="0" smtClean="0">
              <a:latin typeface="+mn-lt"/>
              <a:cs typeface="Arial" panose="020B0604020202020204" pitchFamily="34" charset="0"/>
            </a:endParaRPr>
          </a:p>
          <a:p>
            <a:pPr marL="0" indent="0">
              <a:buFont typeface="Arial" panose="020B0604020202020204" pitchFamily="34" charset="0"/>
              <a:buNone/>
            </a:pPr>
            <a:endParaRPr lang="en-US" altLang="zh-HK" dirty="0" smtClean="0"/>
          </a:p>
        </p:txBody>
      </p:sp>
      <p:sp>
        <p:nvSpPr>
          <p:cNvPr id="4" name="投影片編號版面配置區 3"/>
          <p:cNvSpPr>
            <a:spLocks noGrp="1"/>
          </p:cNvSpPr>
          <p:nvPr>
            <p:ph type="sldNum" sz="quarter" idx="10"/>
          </p:nvPr>
        </p:nvSpPr>
        <p:spPr/>
        <p:txBody>
          <a:bodyPr/>
          <a:lstStyle/>
          <a:p>
            <a:fld id="{6DB4DE5D-D86E-410D-8AD2-C0D22F83A7C4}" type="slidenum">
              <a:rPr lang="zh-HK" altLang="en-US" smtClean="0">
                <a:solidFill>
                  <a:prstClr val="black"/>
                </a:solidFill>
              </a:rPr>
              <a:pPr/>
              <a:t>3</a:t>
            </a:fld>
            <a:endParaRPr lang="zh-HK" altLang="en-US">
              <a:solidFill>
                <a:prstClr val="black"/>
              </a:solidFill>
            </a:endParaRPr>
          </a:p>
        </p:txBody>
      </p:sp>
    </p:spTree>
    <p:extLst>
      <p:ext uri="{BB962C8B-B14F-4D97-AF65-F5344CB8AC3E}">
        <p14:creationId xmlns:p14="http://schemas.microsoft.com/office/powerpoint/2010/main" val="4203426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r>
              <a:rPr lang="zh-TW" altLang="en-US" sz="1400" dirty="0"/>
              <a:t>講稿</a:t>
            </a:r>
            <a:r>
              <a:rPr lang="en-US" altLang="zh-TW" sz="1400" dirty="0"/>
              <a:t>:</a:t>
            </a:r>
          </a:p>
          <a:p>
            <a:pPr marL="171450" indent="-171450">
              <a:buFont typeface="Arial" panose="020B0604020202020204" pitchFamily="34" charset="0"/>
              <a:buChar char="•"/>
            </a:pPr>
            <a:r>
              <a:rPr lang="zh-TW" altLang="en-US" sz="1400" dirty="0" smtClean="0">
                <a:cs typeface="Arial" panose="020B0604020202020204" pitchFamily="34" charset="0"/>
              </a:rPr>
              <a:t>政</a:t>
            </a:r>
            <a:r>
              <a:rPr lang="zh-TW" altLang="en-US" sz="1400" dirty="0">
                <a:cs typeface="Arial" panose="020B0604020202020204" pitchFamily="34" charset="0"/>
              </a:rPr>
              <a:t>府決定提供對因受</a:t>
            </a:r>
            <a:r>
              <a:rPr lang="zh-TW" altLang="en-US" sz="1400" dirty="0"/>
              <a:t>社會事件或疫情影響下，而取消或延期舉行的「</a:t>
            </a:r>
            <a:r>
              <a:rPr lang="en-US" altLang="zh-TW" sz="1400" dirty="0"/>
              <a:t>M</a:t>
            </a:r>
            <a:r>
              <a:rPr lang="zh-TW" altLang="en-US" sz="1400" dirty="0"/>
              <a:t>」品牌活動，</a:t>
            </a:r>
            <a:r>
              <a:rPr lang="zh-TW" altLang="zh-HK" sz="1400" dirty="0"/>
              <a:t>提供特別直接補助金</a:t>
            </a:r>
            <a:r>
              <a:rPr lang="zh-TW" altLang="en-US" sz="1400" dirty="0"/>
              <a:t>，以減輕有關體育總會的財政負擔。補助金額數</a:t>
            </a:r>
            <a:r>
              <a:rPr lang="zh-TW" altLang="en-US" sz="1400" dirty="0" smtClean="0"/>
              <a:t>目會根據實質合</a:t>
            </a:r>
            <a:r>
              <a:rPr lang="zh-TW" altLang="en-US" sz="1400" dirty="0"/>
              <a:t>理的開支</a:t>
            </a:r>
            <a:r>
              <a:rPr lang="zh-TW" altLang="zh-HK" sz="1400" dirty="0"/>
              <a:t>，</a:t>
            </a:r>
            <a:r>
              <a:rPr lang="en-US" altLang="zh-TW" sz="1400" dirty="0"/>
              <a:t>(</a:t>
            </a:r>
            <a:r>
              <a:rPr lang="zh-TW" altLang="zh-HK" sz="1400" dirty="0"/>
              <a:t>例如已經支付</a:t>
            </a:r>
            <a:r>
              <a:rPr lang="zh-TW" altLang="en-US" sz="1400" dirty="0"/>
              <a:t>的</a:t>
            </a:r>
            <a:r>
              <a:rPr lang="zh-TW" altLang="zh-HK" sz="1400" dirty="0"/>
              <a:t>場租同宣傳費用等</a:t>
            </a:r>
            <a:r>
              <a:rPr lang="en-US" altLang="zh-TW" sz="1400" dirty="0"/>
              <a:t>) </a:t>
            </a:r>
            <a:r>
              <a:rPr lang="zh-TW" altLang="en-US" sz="1400" dirty="0"/>
              <a:t>每個項目</a:t>
            </a:r>
            <a:r>
              <a:rPr lang="zh-TW" altLang="zh-HK" sz="1400" dirty="0"/>
              <a:t>金額上限為</a:t>
            </a:r>
            <a:r>
              <a:rPr lang="en-US" altLang="zh-HK" sz="1400" dirty="0"/>
              <a:t>200</a:t>
            </a:r>
            <a:r>
              <a:rPr lang="zh-TW" altLang="zh-HK" sz="1400" dirty="0"/>
              <a:t>萬港元</a:t>
            </a:r>
            <a:endParaRPr lang="zh-TW" altLang="en-US" sz="1400" dirty="0"/>
          </a:p>
          <a:p>
            <a:pPr marL="171450" indent="-171450">
              <a:buFont typeface="Arial" panose="020B0604020202020204" pitchFamily="34" charset="0"/>
              <a:buChar char="•"/>
            </a:pPr>
            <a:endParaRPr lang="en-US" altLang="zh-HK" sz="1400" b="0" i="0" u="none" dirty="0" smtClean="0">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zh-TW" altLang="en-US" sz="1400" spc="100" dirty="0" smtClean="0"/>
              <a:t>另</a:t>
            </a:r>
            <a:r>
              <a:rPr lang="zh-TW" altLang="en-US" sz="1400" spc="100" dirty="0"/>
              <a:t>外</a:t>
            </a:r>
            <a:r>
              <a:rPr lang="zh-TW" altLang="en-US" sz="1400" spc="100" dirty="0" smtClean="0"/>
              <a:t>，由於當</a:t>
            </a:r>
            <a:r>
              <a:rPr lang="zh-TW" altLang="en-US" sz="1400" spc="100" dirty="0"/>
              <a:t>前的社會和經濟狀</a:t>
            </a:r>
            <a:r>
              <a:rPr lang="zh-TW" altLang="en-US" sz="1400" spc="100" dirty="0" smtClean="0"/>
              <a:t>況或會令</a:t>
            </a:r>
            <a:r>
              <a:rPr lang="zh-TW" altLang="en-US" sz="1400" spc="100" dirty="0"/>
              <a:t>商業贊助機構對支持舉辦新的大型體育活動卻步</a:t>
            </a:r>
            <a:r>
              <a:rPr lang="zh-TW" altLang="en-US" sz="1400" spc="100" dirty="0" smtClean="0"/>
              <a:t>，因此為了</a:t>
            </a:r>
            <a:r>
              <a:rPr lang="zh-TW" altLang="en-US" sz="1400" dirty="0">
                <a:cs typeface="Arial" panose="020B0604020202020204" pitchFamily="34" charset="0"/>
              </a:rPr>
              <a:t>鼓勵</a:t>
            </a:r>
            <a:r>
              <a:rPr lang="zh-TW" altLang="en-US" sz="1400" dirty="0" smtClean="0">
                <a:cs typeface="Arial" panose="020B0604020202020204" pitchFamily="34" charset="0"/>
              </a:rPr>
              <a:t>更多新</a:t>
            </a:r>
            <a:r>
              <a:rPr lang="zh-TW" altLang="en-US" sz="1400" dirty="0">
                <a:cs typeface="Arial" panose="020B0604020202020204" pitchFamily="34" charset="0"/>
              </a:rPr>
              <a:t>的「</a:t>
            </a:r>
            <a:r>
              <a:rPr lang="en-US" altLang="zh-TW" sz="1400" dirty="0">
                <a:cs typeface="Arial" panose="020B0604020202020204" pitchFamily="34" charset="0"/>
              </a:rPr>
              <a:t>M </a:t>
            </a:r>
            <a:r>
              <a:rPr lang="zh-TW" altLang="en-US" sz="1400" dirty="0">
                <a:cs typeface="Arial" panose="020B0604020202020204" pitchFamily="34" charset="0"/>
              </a:rPr>
              <a:t>」品牌活動</a:t>
            </a:r>
            <a:r>
              <a:rPr lang="zh-TW" altLang="en-US" sz="1400" dirty="0" smtClean="0">
                <a:cs typeface="Arial" panose="020B0604020202020204" pitchFamily="34" charset="0"/>
              </a:rPr>
              <a:t>在</a:t>
            </a:r>
            <a:r>
              <a:rPr lang="en-US" altLang="zh-TW" sz="1400" dirty="0">
                <a:cs typeface="Arial" panose="020B0604020202020204" pitchFamily="34" charset="0"/>
              </a:rPr>
              <a:t>2020</a:t>
            </a:r>
            <a:r>
              <a:rPr lang="zh-TW" altLang="en-US" sz="1400" dirty="0">
                <a:cs typeface="Arial" panose="020B0604020202020204" pitchFamily="34" charset="0"/>
              </a:rPr>
              <a:t>及</a:t>
            </a:r>
            <a:r>
              <a:rPr lang="en-US" altLang="zh-TW" sz="1400" dirty="0">
                <a:cs typeface="Arial" panose="020B0604020202020204" pitchFamily="34" charset="0"/>
              </a:rPr>
              <a:t>2021</a:t>
            </a:r>
            <a:r>
              <a:rPr lang="zh-TW" altLang="en-US" sz="1400" dirty="0">
                <a:cs typeface="Arial" panose="020B0604020202020204" pitchFamily="34" charset="0"/>
              </a:rPr>
              <a:t>年舉</a:t>
            </a:r>
            <a:r>
              <a:rPr lang="zh-TW" altLang="en-US" sz="1400" dirty="0" smtClean="0">
                <a:cs typeface="Arial" panose="020B0604020202020204" pitchFamily="34" charset="0"/>
              </a:rPr>
              <a:t>辦，</a:t>
            </a:r>
            <a:r>
              <a:rPr lang="zh-TW" altLang="zh-HK" sz="1400" dirty="0"/>
              <a:t>直接補助金</a:t>
            </a:r>
            <a:r>
              <a:rPr lang="zh-TW" altLang="en-US" sz="1400" dirty="0"/>
              <a:t>的金額</a:t>
            </a:r>
            <a:r>
              <a:rPr lang="zh-TW" altLang="en-US" sz="1400" spc="100" dirty="0" smtClean="0"/>
              <a:t>將</a:t>
            </a:r>
            <a:r>
              <a:rPr lang="zh-TW" altLang="en-US" sz="1400" spc="100" dirty="0">
                <a:solidFill>
                  <a:srgbClr val="336600"/>
                </a:solidFill>
              </a:rPr>
              <a:t>會</a:t>
            </a:r>
            <a:r>
              <a:rPr lang="zh-TW" altLang="en-US" sz="1400" dirty="0">
                <a:cs typeface="Arial" panose="020B0604020202020204" pitchFamily="34" charset="0"/>
              </a:rPr>
              <a:t>增</a:t>
            </a:r>
            <a:r>
              <a:rPr lang="zh-TW" altLang="en-US" sz="1400" dirty="0" smtClean="0">
                <a:cs typeface="Arial" panose="020B0604020202020204" pitchFamily="34" charset="0"/>
              </a:rPr>
              <a:t>加</a:t>
            </a:r>
            <a:r>
              <a:rPr lang="zh-TW" altLang="en-US" sz="1400" dirty="0" smtClean="0"/>
              <a:t>*</a:t>
            </a:r>
            <a:r>
              <a:rPr lang="zh-TW" altLang="en-US" sz="1400" dirty="0">
                <a:cs typeface="Arial" panose="020B0604020202020204" pitchFamily="34" charset="0"/>
              </a:rPr>
              <a:t>。</a:t>
            </a:r>
            <a:endParaRPr lang="en-US" altLang="zh-HK"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zh-HK" sz="1400" dirty="0">
              <a:cs typeface="Arial" panose="020B0604020202020204" pitchFamily="34" charset="0"/>
            </a:endParaRPr>
          </a:p>
          <a:p>
            <a:r>
              <a:rPr lang="zh-TW" altLang="en-US" sz="1400" i="1" dirty="0"/>
              <a:t>注解</a:t>
            </a:r>
            <a:r>
              <a:rPr lang="en-US" altLang="zh-TW" sz="1400" i="1" dirty="0"/>
              <a:t>*</a:t>
            </a:r>
          </a:p>
          <a:p>
            <a:pPr marL="228600" indent="-228600">
              <a:buAutoNum type="alphaLcParenBoth"/>
            </a:pPr>
            <a:r>
              <a:rPr lang="zh-TW" altLang="en-US" sz="1400" i="1" dirty="0" smtClean="0"/>
              <a:t>新</a:t>
            </a:r>
            <a:r>
              <a:rPr lang="zh-TW" altLang="en-US" sz="1400" i="1" dirty="0">
                <a:cs typeface="Arial" panose="020B0604020202020204" pitchFamily="34" charset="0"/>
              </a:rPr>
              <a:t>「</a:t>
            </a:r>
            <a:r>
              <a:rPr lang="en-US" altLang="zh-TW" sz="1400" i="1" dirty="0">
                <a:cs typeface="Arial" panose="020B0604020202020204" pitchFamily="34" charset="0"/>
              </a:rPr>
              <a:t>M </a:t>
            </a:r>
            <a:r>
              <a:rPr lang="zh-TW" altLang="en-US" sz="1400" i="1" dirty="0">
                <a:cs typeface="Arial" panose="020B0604020202020204" pitchFamily="34" charset="0"/>
              </a:rPr>
              <a:t>」品牌活</a:t>
            </a:r>
            <a:r>
              <a:rPr lang="zh-TW" altLang="en-US" sz="1400" i="1" dirty="0" smtClean="0">
                <a:cs typeface="Arial" panose="020B0604020202020204" pitchFamily="34" charset="0"/>
              </a:rPr>
              <a:t>動的</a:t>
            </a:r>
            <a:r>
              <a:rPr lang="zh-TW" altLang="en-US" sz="1400" i="1" dirty="0" smtClean="0"/>
              <a:t>直</a:t>
            </a:r>
            <a:r>
              <a:rPr lang="zh-TW" altLang="en-US" sz="1400" i="1" dirty="0"/>
              <a:t>接補助金上限由 </a:t>
            </a:r>
            <a:r>
              <a:rPr lang="en-US" altLang="zh-TW" sz="1400" i="1" dirty="0"/>
              <a:t>200 </a:t>
            </a:r>
            <a:r>
              <a:rPr lang="zh-TW" altLang="en-US" sz="1400" i="1" dirty="0"/>
              <a:t>萬元調高至 </a:t>
            </a:r>
            <a:r>
              <a:rPr lang="en-US" altLang="zh-TW" sz="1400" i="1" dirty="0"/>
              <a:t>600 </a:t>
            </a:r>
            <a:r>
              <a:rPr lang="zh-TW" altLang="en-US" sz="1400" i="1" dirty="0"/>
              <a:t>萬元</a:t>
            </a:r>
            <a:r>
              <a:rPr lang="zh-TW" altLang="zh-HK" sz="1400" i="1" dirty="0"/>
              <a:t>， </a:t>
            </a:r>
            <a:r>
              <a:rPr lang="en-US" altLang="zh-TW" sz="1400" i="1" dirty="0"/>
              <a:t>(</a:t>
            </a:r>
            <a:r>
              <a:rPr lang="zh-TW" altLang="zh-HK" sz="1400" i="1" dirty="0"/>
              <a:t>即等同世界錦標賽或同級賽事所提供的資助金額</a:t>
            </a:r>
            <a:r>
              <a:rPr lang="en-US" altLang="zh-TW" sz="1400" i="1" dirty="0"/>
              <a:t>)</a:t>
            </a:r>
            <a:r>
              <a:rPr lang="zh-TW" altLang="zh-HK" sz="1400" i="1" dirty="0"/>
              <a:t>，或認可開支項目的</a:t>
            </a:r>
            <a:r>
              <a:rPr lang="en-US" altLang="zh-HK" sz="1400" i="1" dirty="0"/>
              <a:t>85%</a:t>
            </a:r>
            <a:r>
              <a:rPr lang="zh-TW" altLang="zh-HK" sz="1400" i="1" dirty="0"/>
              <a:t>。不過</a:t>
            </a:r>
            <a:r>
              <a:rPr lang="zh-TW" altLang="en-US" sz="1400" i="1" dirty="0"/>
              <a:t>，</a:t>
            </a:r>
            <a:r>
              <a:rPr lang="zh-TW" altLang="zh-HK" sz="1400" i="1" dirty="0"/>
              <a:t>合併資助額的上限仍然維持喺</a:t>
            </a:r>
            <a:r>
              <a:rPr lang="en-US" altLang="zh-HK" sz="1400" i="1" dirty="0"/>
              <a:t>1,000</a:t>
            </a:r>
            <a:r>
              <a:rPr lang="zh-TW" altLang="zh-HK" sz="1400" i="1" dirty="0"/>
              <a:t>萬港</a:t>
            </a:r>
            <a:r>
              <a:rPr lang="zh-TW" altLang="zh-HK" sz="1400" i="1" dirty="0" smtClean="0"/>
              <a:t>元</a:t>
            </a:r>
            <a:r>
              <a:rPr lang="en-US" altLang="zh-TW" sz="1400" i="1" dirty="0" smtClean="0"/>
              <a:t>;</a:t>
            </a:r>
            <a:r>
              <a:rPr lang="zh-TW" altLang="en-US" sz="1400" i="1" dirty="0" smtClean="0"/>
              <a:t> 及</a:t>
            </a:r>
            <a:endParaRPr lang="en-US" altLang="zh-TW" sz="1400" i="1" dirty="0"/>
          </a:p>
          <a:p>
            <a:endParaRPr lang="zh-TW" altLang="en-US" sz="1400" i="1" dirty="0"/>
          </a:p>
          <a:p>
            <a:pPr lvl="0"/>
            <a:r>
              <a:rPr lang="en-US" altLang="zh-TW" sz="1400" i="1" dirty="0" smtClean="0"/>
              <a:t>(</a:t>
            </a:r>
            <a:r>
              <a:rPr lang="en-US" altLang="zh-TW" sz="1400" i="1" dirty="0"/>
              <a:t>b) </a:t>
            </a:r>
            <a:r>
              <a:rPr lang="zh-TW" altLang="en-US" sz="1400" i="1" dirty="0"/>
              <a:t>向表演賽提供最多 </a:t>
            </a:r>
            <a:r>
              <a:rPr lang="en-US" altLang="zh-TW" sz="1400" i="1" dirty="0"/>
              <a:t>600 </a:t>
            </a:r>
            <a:r>
              <a:rPr lang="zh-TW" altLang="en-US" sz="1400" i="1" dirty="0"/>
              <a:t>萬元的直接補助金，或認可開支項目的 </a:t>
            </a:r>
            <a:r>
              <a:rPr lang="en-US" altLang="zh-TW" sz="1400" i="1" dirty="0"/>
              <a:t>85%</a:t>
            </a:r>
            <a:r>
              <a:rPr lang="zh-TW" altLang="en-US" sz="1400" i="1" dirty="0"/>
              <a:t>，合併資助上限同樣為</a:t>
            </a:r>
            <a:r>
              <a:rPr lang="en-US" altLang="zh-TW" sz="1400" i="1" dirty="0"/>
              <a:t>1,000</a:t>
            </a:r>
            <a:r>
              <a:rPr lang="zh-TW" altLang="en-US" sz="1400" i="1" dirty="0"/>
              <a:t>萬元。 </a:t>
            </a:r>
          </a:p>
          <a:p>
            <a:pPr marL="171450" indent="-171450">
              <a:buFont typeface="Arial" panose="020B0604020202020204" pitchFamily="34" charset="0"/>
              <a:buChar char="•"/>
            </a:pPr>
            <a:endParaRPr lang="en-US" altLang="zh-HK" dirty="0" smtClean="0"/>
          </a:p>
          <a:p>
            <a:pPr marL="0" indent="0">
              <a:buFont typeface="Arial" panose="020B0604020202020204" pitchFamily="34" charset="0"/>
              <a:buNone/>
            </a:pPr>
            <a:endParaRPr lang="en-US" altLang="zh-HK"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HK"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HK"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i="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altLang="zh-HK" sz="1200" b="0" dirty="0" smtClean="0">
              <a:latin typeface="+mn-lt"/>
              <a:cs typeface="Arial" panose="020B0604020202020204" pitchFamily="34" charset="0"/>
            </a:endParaRPr>
          </a:p>
          <a:p>
            <a:pPr marL="0" indent="0">
              <a:buFont typeface="Arial" panose="020B0604020202020204" pitchFamily="34" charset="0"/>
              <a:buNone/>
            </a:pPr>
            <a:endParaRPr lang="en-US" altLang="zh-HK" dirty="0" smtClean="0"/>
          </a:p>
        </p:txBody>
      </p:sp>
      <p:sp>
        <p:nvSpPr>
          <p:cNvPr id="4" name="投影片編號版面配置區 3"/>
          <p:cNvSpPr>
            <a:spLocks noGrp="1"/>
          </p:cNvSpPr>
          <p:nvPr>
            <p:ph type="sldNum" sz="quarter" idx="10"/>
          </p:nvPr>
        </p:nvSpPr>
        <p:spPr/>
        <p:txBody>
          <a:bodyPr/>
          <a:lstStyle/>
          <a:p>
            <a:fld id="{6DB4DE5D-D86E-410D-8AD2-C0D22F83A7C4}" type="slidenum">
              <a:rPr lang="zh-HK" altLang="en-US" smtClean="0">
                <a:solidFill>
                  <a:prstClr val="black"/>
                </a:solidFill>
              </a:rPr>
              <a:pPr/>
              <a:t>4</a:t>
            </a:fld>
            <a:endParaRPr lang="zh-HK" altLang="en-US">
              <a:solidFill>
                <a:prstClr val="black"/>
              </a:solidFill>
            </a:endParaRPr>
          </a:p>
        </p:txBody>
      </p:sp>
    </p:spTree>
    <p:extLst>
      <p:ext uri="{BB962C8B-B14F-4D97-AF65-F5344CB8AC3E}">
        <p14:creationId xmlns:p14="http://schemas.microsoft.com/office/powerpoint/2010/main" val="4203426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5BB180EF-95A5-4A5B-996C-90F5EDFA4366}" type="datetime1">
              <a:rPr lang="ko-KR" altLang="en-US" smtClean="0"/>
              <a:t>2020-11-03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82536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38E3DC10-9D95-4413-99BA-BA94E16454DA}" type="datetime1">
              <a:rPr lang="ko-KR" altLang="en-US" smtClean="0"/>
              <a:t>2020-11-03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221001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DAC02F37-A420-490C-9380-D108634188FC}" type="datetime1">
              <a:rPr lang="en-US" altLang="zh-HK" smtClean="0">
                <a:solidFill>
                  <a:srgbClr val="000000"/>
                </a:solidFill>
              </a:rPr>
              <a:pPr>
                <a:defRPr/>
              </a:pPr>
              <a:t>11/3/2020</a:t>
            </a:fld>
            <a:endParaRPr lang="en-US" altLang="zh-HK"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zh-HK" dirty="0">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kumimoji="1" lang="en-US" dirty="0">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kumimoji="1"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900AD070-E514-4AF8-B2E8-F1F72DD02E28}" type="slidenum">
              <a:rPr lang="en-US" altLang="zh-HK" smtClean="0">
                <a:solidFill>
                  <a:srgbClr val="000000"/>
                </a:solidFill>
              </a:rPr>
              <a:pPr>
                <a:defRPr/>
              </a:pPr>
              <a:t>‹#›</a:t>
            </a:fld>
            <a:endParaRPr lang="en-US" altLang="zh-HK" dirty="0">
              <a:solidFill>
                <a:srgbClr val="000000"/>
              </a:solidFill>
            </a:endParaRPr>
          </a:p>
        </p:txBody>
      </p:sp>
    </p:spTree>
    <p:extLst>
      <p:ext uri="{BB962C8B-B14F-4D97-AF65-F5344CB8AC3E}">
        <p14:creationId xmlns:p14="http://schemas.microsoft.com/office/powerpoint/2010/main" val="20401023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atin typeface="Gill Sans MT"/>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lvl1pPr>
              <a:defRPr>
                <a:latin typeface="Gill Sans MT"/>
              </a:defRPr>
            </a:lvl1pPr>
            <a:lvl2pPr>
              <a:defRPr>
                <a:latin typeface="Gill Sans MT"/>
              </a:defRPr>
            </a:lvl2pPr>
            <a:lvl3pPr>
              <a:defRPr>
                <a:latin typeface="Gill Sans MT"/>
              </a:defRPr>
            </a:lvl3pPr>
            <a:lvl4pPr>
              <a:defRPr>
                <a:latin typeface="Gill Sans MT"/>
              </a:defRPr>
            </a:lvl4pPr>
            <a:lvl5pPr>
              <a:defRPr>
                <a:latin typeface="Gill Sans MT"/>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pPr>
              <a:defRPr/>
            </a:pPr>
            <a:fld id="{7AC9225A-C6ED-4B8E-AAFE-D43F69A4F563}" type="datetime1">
              <a:rPr lang="en-US" altLang="zh-HK" smtClean="0">
                <a:solidFill>
                  <a:srgbClr val="000000"/>
                </a:solidFill>
              </a:rPr>
              <a:pPr>
                <a:defRPr/>
              </a:pPr>
              <a:t>11/3/2020</a:t>
            </a:fld>
            <a:endParaRPr lang="en-US" altLang="zh-HK"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zh-HK" dirty="0">
              <a:solidFill>
                <a:srgbClr val="000000"/>
              </a:solidFill>
            </a:endParaRPr>
          </a:p>
        </p:txBody>
      </p:sp>
      <p:sp>
        <p:nvSpPr>
          <p:cNvPr id="6" name="Slide Number Placeholder 5"/>
          <p:cNvSpPr>
            <a:spLocks noGrp="1"/>
          </p:cNvSpPr>
          <p:nvPr>
            <p:ph type="sldNum" sz="quarter" idx="12"/>
          </p:nvPr>
        </p:nvSpPr>
        <p:spPr>
          <a:xfrm>
            <a:off x="8172400" y="6381328"/>
            <a:ext cx="1315721" cy="365125"/>
          </a:xfrm>
        </p:spPr>
        <p:txBody>
          <a:bodyPr/>
          <a:lstStyle>
            <a:lvl1pPr>
              <a:defRPr sz="1200" baseline="0">
                <a:solidFill>
                  <a:schemeClr val="tx1"/>
                </a:solidFill>
              </a:defRPr>
            </a:lvl1pPr>
          </a:lstStyle>
          <a:p>
            <a:pPr>
              <a:defRPr/>
            </a:pPr>
            <a:fld id="{B6E51E8D-1E9A-436C-85B3-AA0C66E99156}" type="slidenum">
              <a:rPr lang="en-US" altLang="zh-HK" smtClean="0">
                <a:solidFill>
                  <a:srgbClr val="000000"/>
                </a:solidFill>
              </a:rPr>
              <a:pPr>
                <a:defRPr/>
              </a:pPr>
              <a:t>‹#›</a:t>
            </a:fld>
            <a:endParaRPr lang="en-US" altLang="zh-HK" dirty="0">
              <a:solidFill>
                <a:srgbClr val="000000"/>
              </a:solidFill>
            </a:endParaRPr>
          </a:p>
        </p:txBody>
      </p:sp>
    </p:spTree>
    <p:extLst>
      <p:ext uri="{BB962C8B-B14F-4D97-AF65-F5344CB8AC3E}">
        <p14:creationId xmlns:p14="http://schemas.microsoft.com/office/powerpoint/2010/main" val="33480178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pPr>
              <a:defRPr/>
            </a:pPr>
            <a:fld id="{4409B3D6-AB8F-4730-8A8D-3945418DF813}" type="datetime1">
              <a:rPr lang="en-US" altLang="zh-HK" smtClean="0">
                <a:solidFill>
                  <a:srgbClr val="000000"/>
                </a:solidFill>
              </a:rPr>
              <a:pPr>
                <a:defRPr/>
              </a:pPr>
              <a:t>11/3/2020</a:t>
            </a:fld>
            <a:endParaRPr lang="en-US" altLang="zh-HK" dirty="0">
              <a:solidFill>
                <a:srgbClr val="000000"/>
              </a:solidFill>
            </a:endParaRPr>
          </a:p>
        </p:txBody>
      </p:sp>
      <p:sp>
        <p:nvSpPr>
          <p:cNvPr id="8" name="Slide Number Placeholder 7"/>
          <p:cNvSpPr>
            <a:spLocks noGrp="1"/>
          </p:cNvSpPr>
          <p:nvPr>
            <p:ph type="sldNum" sz="quarter" idx="11"/>
          </p:nvPr>
        </p:nvSpPr>
        <p:spPr/>
        <p:txBody>
          <a:bodyPr/>
          <a:lstStyle/>
          <a:p>
            <a:pPr>
              <a:defRPr/>
            </a:pPr>
            <a:fld id="{744FC872-2652-4490-A711-187BED4013CD}" type="slidenum">
              <a:rPr lang="en-US" altLang="zh-HK" smtClean="0">
                <a:solidFill>
                  <a:srgbClr val="000000"/>
                </a:solidFill>
              </a:rPr>
              <a:pPr>
                <a:defRPr/>
              </a:pPr>
              <a:t>‹#›</a:t>
            </a:fld>
            <a:endParaRPr lang="en-US" altLang="zh-HK" dirty="0">
              <a:solidFill>
                <a:srgbClr val="000000"/>
              </a:solidFill>
            </a:endParaRPr>
          </a:p>
        </p:txBody>
      </p:sp>
      <p:sp>
        <p:nvSpPr>
          <p:cNvPr id="9" name="Footer Placeholder 8"/>
          <p:cNvSpPr>
            <a:spLocks noGrp="1"/>
          </p:cNvSpPr>
          <p:nvPr>
            <p:ph type="ftr" sz="quarter" idx="12"/>
          </p:nvPr>
        </p:nvSpPr>
        <p:spPr/>
        <p:txBody>
          <a:bodyPr/>
          <a:lstStyle/>
          <a:p>
            <a:pPr>
              <a:defRPr/>
            </a:pPr>
            <a:endParaRPr lang="en-US" altLang="zh-HK" dirty="0">
              <a:solidFill>
                <a:srgbClr val="000000"/>
              </a:solidFill>
            </a:endParaRPr>
          </a:p>
        </p:txBody>
      </p:sp>
    </p:spTree>
    <p:extLst>
      <p:ext uri="{BB962C8B-B14F-4D97-AF65-F5344CB8AC3E}">
        <p14:creationId xmlns:p14="http://schemas.microsoft.com/office/powerpoint/2010/main" val="29779913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1709B864-D5E2-4564-9431-6F0BB3827637}" type="datetime1">
              <a:rPr lang="en-US" altLang="zh-HK" smtClean="0">
                <a:solidFill>
                  <a:srgbClr val="000000"/>
                </a:solidFill>
              </a:rPr>
              <a:pPr>
                <a:defRPr/>
              </a:pPr>
              <a:t>11/3/2020</a:t>
            </a:fld>
            <a:endParaRPr lang="en-US" altLang="zh-HK"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zh-HK" dirty="0">
              <a:solidFill>
                <a:srgbClr val="000000"/>
              </a:solidFill>
            </a:endParaRPr>
          </a:p>
        </p:txBody>
      </p:sp>
      <p:sp>
        <p:nvSpPr>
          <p:cNvPr id="7" name="Slide Number Placeholder 6"/>
          <p:cNvSpPr>
            <a:spLocks noGrp="1"/>
          </p:cNvSpPr>
          <p:nvPr>
            <p:ph type="sldNum" sz="quarter" idx="12"/>
          </p:nvPr>
        </p:nvSpPr>
        <p:spPr/>
        <p:txBody>
          <a:bodyPr/>
          <a:lstStyle/>
          <a:p>
            <a:pPr>
              <a:defRPr/>
            </a:pPr>
            <a:fld id="{A89FA913-DFCB-4870-B6EB-15C08D03DA3F}" type="slidenum">
              <a:rPr lang="en-US" altLang="zh-HK" smtClean="0">
                <a:solidFill>
                  <a:srgbClr val="000000"/>
                </a:solidFill>
              </a:rPr>
              <a:pPr>
                <a:defRPr/>
              </a:pPr>
              <a:t>‹#›</a:t>
            </a:fld>
            <a:endParaRPr lang="en-US" altLang="zh-HK" dirty="0">
              <a:solidFill>
                <a:srgbClr val="000000"/>
              </a:solidFill>
            </a:endParaRPr>
          </a:p>
        </p:txBody>
      </p:sp>
    </p:spTree>
    <p:extLst>
      <p:ext uri="{BB962C8B-B14F-4D97-AF65-F5344CB8AC3E}">
        <p14:creationId xmlns:p14="http://schemas.microsoft.com/office/powerpoint/2010/main" val="272614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TW" altLang="en-US" smtClean="0"/>
              <a:t>按一下以編輯母片文字樣式</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B73DCDB7-C5C9-4F7B-B749-A0E647326277}" type="datetime1">
              <a:rPr lang="en-US" altLang="zh-HK" smtClean="0">
                <a:solidFill>
                  <a:srgbClr val="000000"/>
                </a:solidFill>
              </a:rPr>
              <a:pPr>
                <a:defRPr/>
              </a:pPr>
              <a:t>11/3/2020</a:t>
            </a:fld>
            <a:endParaRPr lang="en-US" altLang="zh-HK"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zh-HK" dirty="0">
              <a:solidFill>
                <a:srgbClr val="000000"/>
              </a:solidFill>
            </a:endParaRPr>
          </a:p>
        </p:txBody>
      </p:sp>
      <p:sp>
        <p:nvSpPr>
          <p:cNvPr id="9" name="Slide Number Placeholder 8"/>
          <p:cNvSpPr>
            <a:spLocks noGrp="1"/>
          </p:cNvSpPr>
          <p:nvPr>
            <p:ph type="sldNum" sz="quarter" idx="12"/>
          </p:nvPr>
        </p:nvSpPr>
        <p:spPr/>
        <p:txBody>
          <a:bodyPr/>
          <a:lstStyle/>
          <a:p>
            <a:pPr>
              <a:defRPr/>
            </a:pPr>
            <a:fld id="{5BC99130-8355-4E05-9995-FA77D3116F62}" type="slidenum">
              <a:rPr lang="en-US" altLang="zh-HK" smtClean="0">
                <a:solidFill>
                  <a:srgbClr val="000000"/>
                </a:solidFill>
              </a:rPr>
              <a:pPr>
                <a:defRPr/>
              </a:pPr>
              <a:t>‹#›</a:t>
            </a:fld>
            <a:endParaRPr lang="en-US" altLang="zh-HK" dirty="0">
              <a:solidFill>
                <a:srgbClr val="000000"/>
              </a:solidFill>
            </a:endParaRPr>
          </a:p>
        </p:txBody>
      </p:sp>
    </p:spTree>
    <p:extLst>
      <p:ext uri="{BB962C8B-B14F-4D97-AF65-F5344CB8AC3E}">
        <p14:creationId xmlns:p14="http://schemas.microsoft.com/office/powerpoint/2010/main" val="387313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pPr>
              <a:defRPr/>
            </a:pPr>
            <a:fld id="{45B0EB21-7BD7-4FF6-BA62-6682852CC49A}" type="datetime1">
              <a:rPr lang="en-US" altLang="zh-HK" smtClean="0">
                <a:solidFill>
                  <a:srgbClr val="000000"/>
                </a:solidFill>
              </a:rPr>
              <a:pPr>
                <a:defRPr/>
              </a:pPr>
              <a:t>11/3/2020</a:t>
            </a:fld>
            <a:endParaRPr lang="en-US" altLang="zh-HK"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altLang="zh-HK" dirty="0">
              <a:solidFill>
                <a:srgbClr val="000000"/>
              </a:solidFill>
            </a:endParaRPr>
          </a:p>
        </p:txBody>
      </p:sp>
      <p:sp>
        <p:nvSpPr>
          <p:cNvPr id="5" name="Slide Number Placeholder 4"/>
          <p:cNvSpPr>
            <a:spLocks noGrp="1"/>
          </p:cNvSpPr>
          <p:nvPr>
            <p:ph type="sldNum" sz="quarter" idx="12"/>
          </p:nvPr>
        </p:nvSpPr>
        <p:spPr/>
        <p:txBody>
          <a:bodyPr/>
          <a:lstStyle/>
          <a:p>
            <a:pPr>
              <a:defRPr/>
            </a:pPr>
            <a:fld id="{423829D7-4724-4AF2-8440-9F3D32595C16}" type="slidenum">
              <a:rPr lang="en-US" altLang="zh-HK" smtClean="0">
                <a:solidFill>
                  <a:srgbClr val="000000"/>
                </a:solidFill>
              </a:rPr>
              <a:pPr>
                <a:defRPr/>
              </a:pPr>
              <a:t>‹#›</a:t>
            </a:fld>
            <a:endParaRPr lang="en-US" altLang="zh-HK" dirty="0">
              <a:solidFill>
                <a:srgbClr val="000000"/>
              </a:solidFill>
            </a:endParaRPr>
          </a:p>
        </p:txBody>
      </p:sp>
    </p:spTree>
    <p:extLst>
      <p:ext uri="{BB962C8B-B14F-4D97-AF65-F5344CB8AC3E}">
        <p14:creationId xmlns:p14="http://schemas.microsoft.com/office/powerpoint/2010/main" val="2160618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70C858-4915-41FB-A246-252021A23315}" type="datetime1">
              <a:rPr lang="en-US" altLang="zh-HK" smtClean="0">
                <a:solidFill>
                  <a:srgbClr val="000000"/>
                </a:solidFill>
              </a:rPr>
              <a:pPr>
                <a:defRPr/>
              </a:pPr>
              <a:t>11/3/2020</a:t>
            </a:fld>
            <a:endParaRPr lang="en-US" altLang="zh-HK"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altLang="zh-HK" dirty="0">
              <a:solidFill>
                <a:srgbClr val="000000"/>
              </a:solidFill>
            </a:endParaRPr>
          </a:p>
        </p:txBody>
      </p:sp>
      <p:sp>
        <p:nvSpPr>
          <p:cNvPr id="4" name="Slide Number Placeholder 3"/>
          <p:cNvSpPr>
            <a:spLocks noGrp="1"/>
          </p:cNvSpPr>
          <p:nvPr>
            <p:ph type="sldNum" sz="quarter" idx="12"/>
          </p:nvPr>
        </p:nvSpPr>
        <p:spPr/>
        <p:txBody>
          <a:bodyPr/>
          <a:lstStyle/>
          <a:p>
            <a:pPr>
              <a:defRPr/>
            </a:pPr>
            <a:fld id="{0183088C-15AA-4761-9E70-29009E502A3A}" type="slidenum">
              <a:rPr lang="en-US" altLang="zh-HK" smtClean="0">
                <a:solidFill>
                  <a:srgbClr val="000000"/>
                </a:solidFill>
              </a:rPr>
              <a:pPr>
                <a:defRPr/>
              </a:pPr>
              <a:t>‹#›</a:t>
            </a:fld>
            <a:endParaRPr lang="en-US" altLang="zh-HK" dirty="0">
              <a:solidFill>
                <a:srgbClr val="000000"/>
              </a:solidFill>
            </a:endParaRPr>
          </a:p>
        </p:txBody>
      </p:sp>
    </p:spTree>
    <p:extLst>
      <p:ext uri="{BB962C8B-B14F-4D97-AF65-F5344CB8AC3E}">
        <p14:creationId xmlns:p14="http://schemas.microsoft.com/office/powerpoint/2010/main" val="171901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B17F81AD-1328-4C90-9DDC-39E7A664D237}" type="datetime1">
              <a:rPr lang="en-US" altLang="zh-HK" smtClean="0">
                <a:solidFill>
                  <a:srgbClr val="000000"/>
                </a:solidFill>
              </a:rPr>
              <a:pPr>
                <a:defRPr/>
              </a:pPr>
              <a:t>11/3/2020</a:t>
            </a:fld>
            <a:endParaRPr lang="en-US" altLang="zh-HK"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zh-HK" dirty="0">
              <a:solidFill>
                <a:srgbClr val="000000"/>
              </a:solidFill>
            </a:endParaRPr>
          </a:p>
        </p:txBody>
      </p:sp>
      <p:sp>
        <p:nvSpPr>
          <p:cNvPr id="7" name="Slide Number Placeholder 6"/>
          <p:cNvSpPr>
            <a:spLocks noGrp="1"/>
          </p:cNvSpPr>
          <p:nvPr>
            <p:ph type="sldNum" sz="quarter" idx="12"/>
          </p:nvPr>
        </p:nvSpPr>
        <p:spPr/>
        <p:txBody>
          <a:bodyPr/>
          <a:lstStyle/>
          <a:p>
            <a:pPr>
              <a:defRPr/>
            </a:pPr>
            <a:fld id="{3CDE3E03-1BCB-45F6-B9CE-521AFB2F441F}" type="slidenum">
              <a:rPr lang="en-US" altLang="zh-HK" smtClean="0">
                <a:solidFill>
                  <a:srgbClr val="000000"/>
                </a:solidFill>
              </a:rPr>
              <a:pPr>
                <a:defRPr/>
              </a:pPr>
              <a:t>‹#›</a:t>
            </a:fld>
            <a:endParaRPr lang="en-US" altLang="zh-HK" dirty="0">
              <a:solidFill>
                <a:srgbClr val="000000"/>
              </a:solidFill>
            </a:endParaRPr>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64541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52736"/>
          </a:xfrm>
        </p:spPr>
        <p:txBody>
          <a:bodyPr/>
          <a:lstStyle>
            <a:lvl1pPr>
              <a:defRPr b="1">
                <a:latin typeface="Arial" pitchFamily="34" charset="0"/>
                <a:cs typeface="Arial" pitchFamily="34" charset="0"/>
              </a:defRPr>
            </a:lvl1pPr>
          </a:lstStyle>
          <a:p>
            <a:r>
              <a:rPr lang="en-US" altLang="ko-KR" dirty="0" smtClean="0"/>
              <a:t> Click to edit Master title style</a:t>
            </a:r>
            <a:endParaRPr lang="ko-KR" altLang="en-US" dirty="0"/>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6AB218C-458D-4793-9882-72678D780CBF}" type="datetime1">
              <a:rPr lang="ko-KR" altLang="en-US" smtClean="0"/>
              <a:t>2020-11-03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6940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kumimoji="1" lang="en-US" dirty="0">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EE08131F-A030-4958-8475-1CF4EDABF49C}" type="datetime1">
              <a:rPr lang="en-US" altLang="zh-HK" smtClean="0">
                <a:solidFill>
                  <a:srgbClr val="000000"/>
                </a:solidFill>
              </a:rPr>
              <a:pPr>
                <a:defRPr/>
              </a:pPr>
              <a:t>11/3/2020</a:t>
            </a:fld>
            <a:endParaRPr lang="en-US" altLang="zh-HK"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zh-HK"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1BB841F-18BE-4DDB-92E5-D1A6958A1E8E}" type="slidenum">
              <a:rPr lang="en-US" altLang="zh-HK" smtClean="0">
                <a:solidFill>
                  <a:srgbClr val="000000"/>
                </a:solidFill>
              </a:rPr>
              <a:pPr>
                <a:defRPr/>
              </a:pPr>
              <a:t>‹#›</a:t>
            </a:fld>
            <a:endParaRPr lang="en-US" altLang="zh-HK" dirty="0">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zh-TW" altLang="en-US" smtClean="0"/>
              <a:t>按一下以編輯母片標題樣式</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kumimoji="1" lang="en-US" dirty="0">
              <a:solidFill>
                <a:srgbClr val="FFFFFF"/>
              </a:solidFill>
            </a:endParaRPr>
          </a:p>
        </p:txBody>
      </p:sp>
    </p:spTree>
    <p:extLst>
      <p:ext uri="{BB962C8B-B14F-4D97-AF65-F5344CB8AC3E}">
        <p14:creationId xmlns:p14="http://schemas.microsoft.com/office/powerpoint/2010/main" val="962012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a:defRPr/>
            </a:pPr>
            <a:fld id="{75900F1C-CD3B-4790-AB74-8E8A45FF99E7}" type="datetime1">
              <a:rPr lang="en-US" altLang="zh-HK" smtClean="0">
                <a:solidFill>
                  <a:srgbClr val="000000"/>
                </a:solidFill>
              </a:rPr>
              <a:pPr>
                <a:defRPr/>
              </a:pPr>
              <a:t>11/3/2020</a:t>
            </a:fld>
            <a:endParaRPr lang="en-US" altLang="zh-HK"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zh-HK" dirty="0">
              <a:solidFill>
                <a:srgbClr val="000000"/>
              </a:solidFill>
            </a:endParaRPr>
          </a:p>
        </p:txBody>
      </p:sp>
      <p:sp>
        <p:nvSpPr>
          <p:cNvPr id="6" name="Slide Number Placeholder 5"/>
          <p:cNvSpPr>
            <a:spLocks noGrp="1"/>
          </p:cNvSpPr>
          <p:nvPr>
            <p:ph type="sldNum" sz="quarter" idx="12"/>
          </p:nvPr>
        </p:nvSpPr>
        <p:spPr/>
        <p:txBody>
          <a:bodyPr/>
          <a:lstStyle/>
          <a:p>
            <a:pPr>
              <a:defRPr/>
            </a:pPr>
            <a:fld id="{2836C636-7596-4D45-AE96-83893A38496E}" type="slidenum">
              <a:rPr lang="en-US" altLang="zh-HK" smtClean="0">
                <a:solidFill>
                  <a:srgbClr val="000000"/>
                </a:solidFill>
              </a:rPr>
              <a:pPr>
                <a:defRPr/>
              </a:pPr>
              <a:t>‹#›</a:t>
            </a:fld>
            <a:endParaRPr lang="en-US" altLang="zh-HK" dirty="0">
              <a:solidFill>
                <a:srgbClr val="000000"/>
              </a:solidFill>
            </a:endParaRPr>
          </a:p>
        </p:txBody>
      </p:sp>
    </p:spTree>
    <p:extLst>
      <p:ext uri="{BB962C8B-B14F-4D97-AF65-F5344CB8AC3E}">
        <p14:creationId xmlns:p14="http://schemas.microsoft.com/office/powerpoint/2010/main" val="753340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a:defRPr/>
            </a:pPr>
            <a:fld id="{ADA6425B-BD4F-4AC6-9E3F-D9158EFBC6A1}" type="datetime1">
              <a:rPr lang="en-US" altLang="zh-HK" smtClean="0">
                <a:solidFill>
                  <a:srgbClr val="000000"/>
                </a:solidFill>
              </a:rPr>
              <a:pPr>
                <a:defRPr/>
              </a:pPr>
              <a:t>11/3/2020</a:t>
            </a:fld>
            <a:endParaRPr lang="en-US" altLang="zh-HK"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zh-HK" dirty="0">
              <a:solidFill>
                <a:srgbClr val="000000"/>
              </a:solidFill>
            </a:endParaRPr>
          </a:p>
        </p:txBody>
      </p:sp>
      <p:sp>
        <p:nvSpPr>
          <p:cNvPr id="6" name="Slide Number Placeholder 5"/>
          <p:cNvSpPr>
            <a:spLocks noGrp="1"/>
          </p:cNvSpPr>
          <p:nvPr>
            <p:ph type="sldNum" sz="quarter" idx="12"/>
          </p:nvPr>
        </p:nvSpPr>
        <p:spPr/>
        <p:txBody>
          <a:bodyPr/>
          <a:lstStyle/>
          <a:p>
            <a:pPr>
              <a:defRPr/>
            </a:pPr>
            <a:fld id="{2F06877F-B945-4011-A293-DE8DD2D83528}" type="slidenum">
              <a:rPr lang="en-US" altLang="zh-HK" smtClean="0">
                <a:solidFill>
                  <a:srgbClr val="000000"/>
                </a:solidFill>
              </a:rPr>
              <a:pPr>
                <a:defRPr/>
              </a:pPr>
              <a:t>‹#›</a:t>
            </a:fld>
            <a:endParaRPr lang="en-US" altLang="zh-HK" dirty="0">
              <a:solidFill>
                <a:srgbClr val="000000"/>
              </a:solidFill>
            </a:endParaRPr>
          </a:p>
        </p:txBody>
      </p:sp>
    </p:spTree>
    <p:extLst>
      <p:ext uri="{BB962C8B-B14F-4D97-AF65-F5344CB8AC3E}">
        <p14:creationId xmlns:p14="http://schemas.microsoft.com/office/powerpoint/2010/main" val="1772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539D000B-A243-43C8-BFC4-798584987D68}" type="datetime1">
              <a:rPr lang="ko-KR" altLang="en-US" smtClean="0"/>
              <a:t>2020-11-03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1979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7093155E-F8CA-4BA9-9489-A68DB6900B9E}" type="datetime1">
              <a:rPr lang="ko-KR" altLang="en-US" smtClean="0"/>
              <a:t>2020-11-03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4590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p:txBody>
          <a:bodyPr/>
          <a:lstStyle/>
          <a:p>
            <a:fld id="{A93C2AE8-B4EA-4645-8435-0CE5C398D941}" type="datetime1">
              <a:rPr lang="ko-KR" altLang="en-US" smtClean="0"/>
              <a:t>2020-11-03</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3414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DE3A6D55-B008-4A5E-A5D0-568ECBA48840}" type="datetime1">
              <a:rPr lang="ko-KR" altLang="en-US" smtClean="0"/>
              <a:t>2020-11-03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97873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FA076-EF2E-4BD1-8F64-96ABC25CBD15}" type="datetime1">
              <a:rPr lang="ko-KR" altLang="en-US" smtClean="0"/>
              <a:t>2020-11-03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76037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CA37F801-3BC2-4B5F-B447-821CE0867DE5}" type="datetime1">
              <a:rPr lang="ko-KR" altLang="en-US" smtClean="0"/>
              <a:t>2020-11-03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04678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F407C881-58B3-4F11-9280-189D85A55ACA}" type="datetime1">
              <a:rPr lang="ko-KR" altLang="en-US" smtClean="0"/>
              <a:t>2020-11-03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02880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778"/>
            <a:ext cx="9144000" cy="1052736"/>
          </a:xfrm>
          <a:prstGeom prst="rect">
            <a:avLst/>
          </a:prstGeom>
        </p:spPr>
        <p:txBody>
          <a:bodyPr vert="horz" lIns="91440" tIns="45720" rIns="91440" bIns="45720" rtlCol="0" anchor="ctr">
            <a:noAutofit/>
          </a:bodyPr>
          <a:lstStyle/>
          <a:p>
            <a:r>
              <a:rPr lang="en-US" altLang="ko-KR" dirty="0" smtClean="0"/>
              <a:t> Click to edit Master title</a:t>
            </a:r>
            <a:endParaRPr lang="ko-KR" alt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BCA9B-3981-4D91-B9E0-B60CD96EFC29}" type="datetime1">
              <a:rPr lang="ko-KR" altLang="en-US" smtClean="0"/>
              <a:t>2020-11-03</a:t>
            </a:fld>
            <a:endParaRPr lang="ko-K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43192" cy="1371600"/>
          </a:xfrm>
          <a:prstGeom prst="rect">
            <a:avLst/>
          </a:prstGeom>
        </p:spPr>
        <p:txBody>
          <a:bodyPr vert="horz" lIns="91440" tIns="45720" rIns="91440" bIns="45720" rtlCol="0" anchor="b">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fontAlgn="base" latinLnBrk="0">
              <a:spcBef>
                <a:spcPct val="0"/>
              </a:spcBef>
              <a:spcAft>
                <a:spcPct val="0"/>
              </a:spcAft>
              <a:defRPr/>
            </a:pPr>
            <a:fld id="{F1BD0442-2F70-4440-9BFC-B3CC2F67862F}" type="datetime1">
              <a:rPr kumimoji="1" lang="en-US" altLang="zh-HK" smtClean="0">
                <a:solidFill>
                  <a:srgbClr val="000000"/>
                </a:solidFill>
                <a:latin typeface="Gill Sans MT" pitchFamily="34" charset="0"/>
                <a:ea typeface="新細明體" pitchFamily="18" charset="-120"/>
              </a:rPr>
              <a:pPr fontAlgn="base" latinLnBrk="0">
                <a:spcBef>
                  <a:spcPct val="0"/>
                </a:spcBef>
                <a:spcAft>
                  <a:spcPct val="0"/>
                </a:spcAft>
                <a:defRPr/>
              </a:pPr>
              <a:t>11/3/2020</a:t>
            </a:fld>
            <a:endParaRPr kumimoji="1" lang="en-US" altLang="zh-HK" dirty="0">
              <a:solidFill>
                <a:srgbClr val="AAA393"/>
              </a:solidFill>
              <a:latin typeface="Gill Sans MT" pitchFamily="34" charset="0"/>
              <a:ea typeface="新細明體" pitchFamily="18" charset="-120"/>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fontAlgn="base" latinLnBrk="0">
              <a:spcBef>
                <a:spcPct val="0"/>
              </a:spcBef>
              <a:spcAft>
                <a:spcPct val="0"/>
              </a:spcAft>
              <a:defRPr/>
            </a:pPr>
            <a:endParaRPr kumimoji="1" lang="en-US" altLang="zh-HK" dirty="0">
              <a:solidFill>
                <a:srgbClr val="000000"/>
              </a:solidFill>
              <a:latin typeface="Gill Sans MT" pitchFamily="34" charset="0"/>
              <a:ea typeface="新細明體" pitchFamily="18" charset="-120"/>
            </a:endParaRPr>
          </a:p>
        </p:txBody>
      </p:sp>
      <p:sp>
        <p:nvSpPr>
          <p:cNvPr id="6" name="Slide Number Placeholder 5"/>
          <p:cNvSpPr>
            <a:spLocks noGrp="1"/>
          </p:cNvSpPr>
          <p:nvPr>
            <p:ph type="sldNum" sz="quarter" idx="4"/>
          </p:nvPr>
        </p:nvSpPr>
        <p:spPr>
          <a:xfrm>
            <a:off x="8604448" y="6480778"/>
            <a:ext cx="1315721" cy="365125"/>
          </a:xfrm>
          <a:prstGeom prst="rect">
            <a:avLst/>
          </a:prstGeom>
        </p:spPr>
        <p:txBody>
          <a:bodyPr vert="horz" lIns="91440" tIns="45720" rIns="91440" bIns="45720" rtlCol="0" anchor="ctr"/>
          <a:lstStyle>
            <a:lvl1pPr algn="l">
              <a:defRPr sz="1200" b="1" baseline="0">
                <a:solidFill>
                  <a:schemeClr val="tx1"/>
                </a:solidFill>
              </a:defRPr>
            </a:lvl1pPr>
          </a:lstStyle>
          <a:p>
            <a:pPr fontAlgn="base" latinLnBrk="0">
              <a:spcBef>
                <a:spcPct val="0"/>
              </a:spcBef>
              <a:spcAft>
                <a:spcPct val="0"/>
              </a:spcAft>
              <a:defRPr/>
            </a:pPr>
            <a:fld id="{935974A4-0084-441C-B652-38F15EC6BFD3}" type="slidenum">
              <a:rPr kumimoji="1" lang="en-US" altLang="zh-HK" smtClean="0">
                <a:solidFill>
                  <a:srgbClr val="000000"/>
                </a:solidFill>
                <a:latin typeface="Gill Sans MT" pitchFamily="34" charset="0"/>
                <a:ea typeface="新細明體" pitchFamily="18" charset="-120"/>
              </a:rPr>
              <a:pPr fontAlgn="base" latinLnBrk="0">
                <a:spcBef>
                  <a:spcPct val="0"/>
                </a:spcBef>
                <a:spcAft>
                  <a:spcPct val="0"/>
                </a:spcAft>
                <a:defRPr/>
              </a:pPr>
              <a:t>‹#›</a:t>
            </a:fld>
            <a:endParaRPr kumimoji="1" lang="en-US" altLang="zh-HK" dirty="0">
              <a:solidFill>
                <a:srgbClr val="000000"/>
              </a:solidFill>
              <a:latin typeface="Gill Sans MT" pitchFamily="34" charset="0"/>
              <a:ea typeface="新細明體" pitchFamily="18" charset="-120"/>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kumimoji="1" lang="en-US" dirty="0">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kumimoji="1" lang="en-US" dirty="0">
              <a:solidFill>
                <a:srgbClr val="FFFFFF"/>
              </a:solidFill>
            </a:endParaRPr>
          </a:p>
        </p:txBody>
      </p:sp>
    </p:spTree>
    <p:extLst>
      <p:ext uri="{BB962C8B-B14F-4D97-AF65-F5344CB8AC3E}">
        <p14:creationId xmlns:p14="http://schemas.microsoft.com/office/powerpoint/2010/main" val="4026597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3400" kern="1200" cap="all" spc="-60" baseline="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defRPr>
      </a:lvl1pPr>
    </p:titleStyle>
    <p:body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457200" indent="-182880" algn="l" defTabSz="914400" rtl="0" eaLnBrk="1" latinLnBrk="0" hangingPunct="1">
        <a:spcBef>
          <a:spcPct val="20000"/>
        </a:spcBef>
        <a:buClr>
          <a:schemeClr val="tx2"/>
        </a:buClr>
        <a:buFont typeface="Arial" pitchFamily="34" charset="0"/>
        <a:buChar char="•"/>
        <a:defRPr sz="22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4pPr>
      <a:lvl5pPr marL="2057400" indent="-228600" algn="l" defTabSz="914400" rtl="0" eaLnBrk="1" latinLnBrk="0" hangingPunct="1">
        <a:spcBef>
          <a:spcPct val="20000"/>
        </a:spcBef>
        <a:buClr>
          <a:schemeClr val="tx2"/>
        </a:buClr>
        <a:buFont typeface="Arial" pitchFamily="34" charset="0"/>
        <a:buChar char="•"/>
        <a:defRPr sz="2000" kern="1200" baseline="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22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8082" y="44624"/>
            <a:ext cx="8219256" cy="850106"/>
          </a:xfrm>
        </p:spPr>
        <p:txBody>
          <a:bodyPr>
            <a:normAutofit/>
          </a:bodyPr>
          <a:lstStyle/>
          <a:p>
            <a:pPr algn="ctr"/>
            <a:r>
              <a:rPr lang="zh-TW" altLang="en-US" sz="3200" b="1" cap="none" dirty="0">
                <a:solidFill>
                  <a:srgbClr val="C00000"/>
                </a:solidFill>
                <a:latin typeface="標楷體" panose="03000509000000000000" pitchFamily="65" charset="-120"/>
                <a:ea typeface="標楷體" panose="03000509000000000000" pitchFamily="65" charset="-120"/>
              </a:rPr>
              <a:t>受</a:t>
            </a:r>
            <a:r>
              <a:rPr lang="zh-TW" altLang="en-US" sz="3200" b="1" dirty="0">
                <a:solidFill>
                  <a:srgbClr val="C00000"/>
                </a:solidFill>
                <a:latin typeface="標楷體" panose="03000509000000000000" pitchFamily="65" charset="-120"/>
                <a:ea typeface="標楷體" panose="03000509000000000000" pitchFamily="65" charset="-120"/>
                <a:cs typeface="Arial" panose="020B0604020202020204" pitchFamily="34" charset="0"/>
              </a:rPr>
              <a:t>社會事件</a:t>
            </a:r>
            <a:r>
              <a:rPr lang="zh-TW" altLang="en-US" sz="3200" b="1" cap="none" dirty="0" smtClean="0">
                <a:solidFill>
                  <a:srgbClr val="C00000"/>
                </a:solidFill>
                <a:latin typeface="標楷體" panose="03000509000000000000" pitchFamily="65" charset="-120"/>
                <a:ea typeface="標楷體" panose="03000509000000000000" pitchFamily="65" charset="-120"/>
              </a:rPr>
              <a:t>影響的「</a:t>
            </a:r>
            <a:r>
              <a:rPr lang="en-US" altLang="zh-TW" sz="3200" b="1" cap="none" dirty="0" smtClean="0">
                <a:solidFill>
                  <a:srgbClr val="C00000"/>
                </a:solidFill>
                <a:latin typeface="標楷體" panose="03000509000000000000" pitchFamily="65" charset="-120"/>
                <a:ea typeface="標楷體" panose="03000509000000000000" pitchFamily="65" charset="-120"/>
              </a:rPr>
              <a:t>M</a:t>
            </a:r>
            <a:r>
              <a:rPr lang="zh-TW" altLang="en-US" sz="3200" b="1" cap="none" dirty="0" smtClean="0">
                <a:solidFill>
                  <a:srgbClr val="C00000"/>
                </a:solidFill>
                <a:latin typeface="標楷體" panose="03000509000000000000" pitchFamily="65" charset="-120"/>
                <a:ea typeface="標楷體" panose="03000509000000000000" pitchFamily="65" charset="-120"/>
              </a:rPr>
              <a:t>」品牌活動</a:t>
            </a:r>
            <a:endParaRPr lang="zh-TW" altLang="en-US" sz="3200" b="1" cap="none"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83568" y="1340768"/>
            <a:ext cx="7704856" cy="5251938"/>
          </a:xfrm>
        </p:spPr>
        <p:txBody>
          <a:bodyPr>
            <a:normAutofit lnSpcReduction="10000"/>
          </a:bodyPr>
          <a:lstStyle/>
          <a:p>
            <a:pPr>
              <a:spcBef>
                <a:spcPts val="0"/>
              </a:spcBef>
              <a:spcAft>
                <a:spcPts val="1200"/>
              </a:spcAft>
              <a:buSzPct val="80000"/>
            </a:pPr>
            <a:r>
              <a:rPr lang="zh-TW" altLang="en-US" sz="2400" b="0" dirty="0">
                <a:latin typeface="標楷體" panose="03000509000000000000" pitchFamily="65" charset="-120"/>
                <a:ea typeface="標楷體" panose="03000509000000000000" pitchFamily="65" charset="-120"/>
                <a:cs typeface="Arial" panose="020B0604020202020204" pitchFamily="34" charset="0"/>
              </a:rPr>
              <a:t>在</a:t>
            </a:r>
            <a:r>
              <a:rPr lang="en-US" altLang="zh-TW" sz="2400" b="0" dirty="0" smtClean="0">
                <a:latin typeface="標楷體" panose="03000509000000000000" pitchFamily="65" charset="-120"/>
                <a:ea typeface="標楷體" panose="03000509000000000000" pitchFamily="65" charset="-120"/>
                <a:cs typeface="Arial" panose="020B0604020202020204" pitchFamily="34" charset="0"/>
              </a:rPr>
              <a:t>2019 </a:t>
            </a:r>
            <a:r>
              <a:rPr lang="zh-TW" altLang="en-US" sz="2400" b="0" dirty="0">
                <a:latin typeface="標楷體" panose="03000509000000000000" pitchFamily="65" charset="-120"/>
                <a:ea typeface="標楷體" panose="03000509000000000000" pitchFamily="65" charset="-120"/>
                <a:cs typeface="Arial" panose="020B0604020202020204" pitchFamily="34" charset="0"/>
              </a:rPr>
              <a:t>年下半年，因</a:t>
            </a:r>
            <a:r>
              <a:rPr lang="zh-TW" altLang="en-US" sz="2400" b="0" dirty="0" smtClean="0">
                <a:latin typeface="標楷體" panose="03000509000000000000" pitchFamily="65" charset="-120"/>
                <a:ea typeface="標楷體" panose="03000509000000000000" pitchFamily="65" charset="-120"/>
                <a:cs typeface="Arial" panose="020B0604020202020204" pitchFamily="34" charset="0"/>
              </a:rPr>
              <a:t>受</a:t>
            </a:r>
            <a:r>
              <a:rPr lang="zh-TW" altLang="en-US" sz="2400" b="0" dirty="0">
                <a:latin typeface="標楷體" panose="03000509000000000000" pitchFamily="65" charset="-120"/>
                <a:ea typeface="標楷體" panose="03000509000000000000" pitchFamily="65" charset="-120"/>
                <a:cs typeface="Arial" panose="020B0604020202020204" pitchFamily="34" charset="0"/>
              </a:rPr>
              <a:t>社會事件影響，</a:t>
            </a:r>
            <a:r>
              <a:rPr lang="zh-TW" altLang="zh-HK" sz="2400" b="0" dirty="0" smtClean="0">
                <a:latin typeface="標楷體" panose="03000509000000000000" pitchFamily="65" charset="-120"/>
                <a:ea typeface="標楷體" panose="03000509000000000000" pitchFamily="65" charset="-120"/>
              </a:rPr>
              <a:t>有</a:t>
            </a:r>
            <a:r>
              <a:rPr lang="zh-TW" altLang="en-US" sz="2400" b="0" dirty="0">
                <a:latin typeface="標楷體" panose="03000509000000000000" pitchFamily="65" charset="-120"/>
                <a:ea typeface="標楷體" panose="03000509000000000000" pitchFamily="65" charset="-120"/>
              </a:rPr>
              <a:t>部分</a:t>
            </a:r>
            <a:r>
              <a:rPr lang="zh-TW" altLang="zh-HK" sz="2400" b="0" dirty="0" smtClean="0">
                <a:latin typeface="標楷體" panose="03000509000000000000" pitchFamily="65" charset="-120"/>
                <a:ea typeface="標楷體" panose="03000509000000000000" pitchFamily="65" charset="-120"/>
              </a:rPr>
              <a:t>「</a:t>
            </a:r>
            <a:r>
              <a:rPr lang="en-US" altLang="zh-HK" sz="2400" b="0" dirty="0">
                <a:latin typeface="標楷體" panose="03000509000000000000" pitchFamily="65" charset="-120"/>
                <a:ea typeface="標楷體" panose="03000509000000000000" pitchFamily="65" charset="-120"/>
              </a:rPr>
              <a:t>M</a:t>
            </a:r>
            <a:r>
              <a:rPr lang="zh-TW" altLang="zh-HK" sz="2400" b="0" dirty="0">
                <a:latin typeface="標楷體" panose="03000509000000000000" pitchFamily="65" charset="-120"/>
                <a:ea typeface="標楷體" panose="03000509000000000000" pitchFamily="65" charset="-120"/>
              </a:rPr>
              <a:t>」</a:t>
            </a:r>
            <a:r>
              <a:rPr lang="zh-TW" altLang="zh-HK" sz="2400" b="0" dirty="0" smtClean="0">
                <a:latin typeface="標楷體" panose="03000509000000000000" pitchFamily="65" charset="-120"/>
                <a:ea typeface="標楷體" panose="03000509000000000000" pitchFamily="65" charset="-120"/>
              </a:rPr>
              <a:t>品牌活動</a:t>
            </a:r>
            <a:r>
              <a:rPr lang="zh-TW" altLang="en-US" sz="2400" b="0" dirty="0">
                <a:latin typeface="標楷體" panose="03000509000000000000" pitchFamily="65" charset="-120"/>
                <a:ea typeface="標楷體" panose="03000509000000000000" pitchFamily="65" charset="-120"/>
              </a:rPr>
              <a:t>取消或延期舉行</a:t>
            </a:r>
            <a:r>
              <a:rPr lang="zh-TW" altLang="en-US" sz="2400" b="0" dirty="0" smtClean="0">
                <a:latin typeface="標楷體" panose="03000509000000000000" pitchFamily="65" charset="-120"/>
                <a:ea typeface="標楷體" panose="03000509000000000000" pitchFamily="65" charset="-120"/>
              </a:rPr>
              <a:t>。</a:t>
            </a:r>
            <a:r>
              <a:rPr lang="zh-TW" altLang="zh-HK" sz="2400" b="0" dirty="0" smtClean="0">
                <a:latin typeface="標楷體" panose="03000509000000000000" pitchFamily="65" charset="-120"/>
                <a:ea typeface="標楷體" panose="03000509000000000000" pitchFamily="65" charset="-120"/>
              </a:rPr>
              <a:t>為</a:t>
            </a:r>
            <a:r>
              <a:rPr lang="zh-TW" altLang="zh-HK" sz="2400" b="0" dirty="0">
                <a:latin typeface="標楷體" panose="03000509000000000000" pitchFamily="65" charset="-120"/>
                <a:ea typeface="標楷體" panose="03000509000000000000" pitchFamily="65" charset="-120"/>
              </a:rPr>
              <a:t>減輕體育總會因此而衍生的財政負擔，</a:t>
            </a:r>
            <a:r>
              <a:rPr lang="zh-TW" altLang="zh-HK" sz="2400" b="0" dirty="0" smtClean="0">
                <a:latin typeface="標楷體" panose="03000509000000000000" pitchFamily="65" charset="-120"/>
                <a:ea typeface="標楷體" panose="03000509000000000000" pitchFamily="65" charset="-120"/>
              </a:rPr>
              <a:t>我們</a:t>
            </a:r>
            <a:r>
              <a:rPr lang="zh-TW" altLang="zh-HK" sz="2400" b="0" dirty="0">
                <a:latin typeface="標楷體" panose="03000509000000000000" pitchFamily="65" charset="-120"/>
                <a:ea typeface="標楷體" panose="03000509000000000000" pitchFamily="65" charset="-120"/>
              </a:rPr>
              <a:t>推出特別支援措施，包括</a:t>
            </a:r>
            <a:r>
              <a:rPr lang="zh-TW" altLang="zh-HK" sz="2400" b="0" dirty="0" smtClean="0">
                <a:latin typeface="標楷體" panose="03000509000000000000" pitchFamily="65" charset="-120"/>
                <a:ea typeface="標楷體" panose="03000509000000000000" pitchFamily="65" charset="-120"/>
              </a:rPr>
              <a:t>－</a:t>
            </a:r>
            <a:endParaRPr lang="en-US" altLang="zh-TW" sz="2400" b="0" dirty="0" smtClean="0">
              <a:latin typeface="標楷體" panose="03000509000000000000" pitchFamily="65" charset="-120"/>
              <a:ea typeface="標楷體" panose="03000509000000000000" pitchFamily="65" charset="-120"/>
            </a:endParaRPr>
          </a:p>
          <a:p>
            <a:pPr marL="1168400" lvl="0" indent="-635000" algn="just" defTabSz="1328738">
              <a:lnSpc>
                <a:spcPct val="120000"/>
              </a:lnSpc>
              <a:buFont typeface="Wingdings" panose="05000000000000000000" pitchFamily="2" charset="2"/>
              <a:buChar char="Ø"/>
            </a:pPr>
            <a:r>
              <a:rPr lang="zh-TW" altLang="en-US" sz="2200" b="0" dirty="0" smtClean="0">
                <a:latin typeface="標楷體" panose="03000509000000000000" pitchFamily="65" charset="-120"/>
                <a:ea typeface="標楷體" panose="03000509000000000000" pitchFamily="65" charset="-120"/>
              </a:rPr>
              <a:t>為</a:t>
            </a:r>
            <a:r>
              <a:rPr lang="zh-TW" altLang="en-US" sz="2200" b="0" dirty="0">
                <a:latin typeface="標楷體" panose="03000509000000000000" pitchFamily="65" charset="-120"/>
                <a:ea typeface="標楷體" panose="03000509000000000000" pitchFamily="65" charset="-120"/>
              </a:rPr>
              <a:t>每</a:t>
            </a:r>
            <a:r>
              <a:rPr lang="zh-TW" altLang="en-US" sz="2200" b="0" dirty="0" smtClean="0">
                <a:latin typeface="標楷體" panose="03000509000000000000" pitchFamily="65" charset="-120"/>
                <a:ea typeface="標楷體" panose="03000509000000000000" pitchFamily="65" charset="-120"/>
              </a:rPr>
              <a:t>項取消或延期的活動</a:t>
            </a:r>
            <a:r>
              <a:rPr lang="zh-TW" altLang="en-US" sz="2200" b="0" dirty="0">
                <a:latin typeface="標楷體" panose="03000509000000000000" pitchFamily="65" charset="-120"/>
                <a:ea typeface="標楷體" panose="03000509000000000000" pitchFamily="65" charset="-120"/>
              </a:rPr>
              <a:t>提供特別的直接補助金，金額上限為 </a:t>
            </a:r>
            <a:r>
              <a:rPr lang="en-US" altLang="zh-TW" sz="2200" b="0" dirty="0">
                <a:latin typeface="標楷體" panose="03000509000000000000" pitchFamily="65" charset="-120"/>
                <a:ea typeface="標楷體" panose="03000509000000000000" pitchFamily="65" charset="-120"/>
              </a:rPr>
              <a:t>200 </a:t>
            </a:r>
            <a:r>
              <a:rPr lang="zh-TW" altLang="en-US" sz="2200" b="0" dirty="0">
                <a:latin typeface="標楷體" panose="03000509000000000000" pitchFamily="65" charset="-120"/>
                <a:ea typeface="標楷體" panose="03000509000000000000" pitchFamily="65" charset="-120"/>
              </a:rPr>
              <a:t>萬元，或認可開支項目中合理引致或需承擔款項的 </a:t>
            </a:r>
            <a:r>
              <a:rPr lang="en-US" altLang="zh-TW" sz="2200" b="0" dirty="0">
                <a:latin typeface="標楷體" panose="03000509000000000000" pitchFamily="65" charset="-120"/>
                <a:ea typeface="標楷體" panose="03000509000000000000" pitchFamily="65" charset="-120"/>
              </a:rPr>
              <a:t>85%</a:t>
            </a:r>
            <a:r>
              <a:rPr lang="zh-TW" altLang="en-US" sz="2200" b="0" dirty="0">
                <a:latin typeface="標楷體" panose="03000509000000000000" pitchFamily="65" charset="-120"/>
                <a:ea typeface="標楷體" panose="03000509000000000000" pitchFamily="65" charset="-120"/>
              </a:rPr>
              <a:t> </a:t>
            </a:r>
            <a:r>
              <a:rPr lang="en-US" altLang="zh-TW"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需</a:t>
            </a:r>
            <a:r>
              <a:rPr lang="zh-HK" altLang="en-US" sz="2200" b="0" dirty="0" smtClean="0">
                <a:latin typeface="標楷體" panose="03000509000000000000" pitchFamily="65" charset="-120"/>
                <a:ea typeface="標楷體" panose="03000509000000000000" pitchFamily="65" charset="-120"/>
              </a:rPr>
              <a:t>扣除</a:t>
            </a:r>
            <a:r>
              <a:rPr lang="zh-TW" altLang="en-US" sz="2200" b="0" dirty="0" smtClean="0">
                <a:latin typeface="標楷體" panose="03000509000000000000" pitchFamily="65" charset="-120"/>
                <a:ea typeface="標楷體" panose="03000509000000000000" pitchFamily="65" charset="-120"/>
              </a:rPr>
              <a:t>所收取的</a:t>
            </a:r>
            <a:r>
              <a:rPr lang="zh-HK" altLang="en-US" sz="2200" b="0" dirty="0" smtClean="0">
                <a:latin typeface="標楷體" panose="03000509000000000000" pitchFamily="65" charset="-120"/>
                <a:ea typeface="標楷體" panose="03000509000000000000" pitchFamily="65" charset="-120"/>
              </a:rPr>
              <a:t>贊助費</a:t>
            </a:r>
            <a:r>
              <a:rPr lang="zh-TW" altLang="en-US" sz="2200" b="0" dirty="0" smtClean="0">
                <a:latin typeface="標楷體" panose="03000509000000000000" pitchFamily="65" charset="-120"/>
                <a:ea typeface="標楷體" panose="03000509000000000000" pitchFamily="65" charset="-120"/>
              </a:rPr>
              <a:t>用</a:t>
            </a:r>
            <a:r>
              <a:rPr lang="zh-HK" altLang="en-US"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以</a:t>
            </a:r>
            <a:r>
              <a:rPr lang="zh-TW" altLang="en-US" sz="2200" b="0" dirty="0">
                <a:latin typeface="標楷體" panose="03000509000000000000" pitchFamily="65" charset="-120"/>
                <a:ea typeface="標楷體" panose="03000509000000000000" pitchFamily="65" charset="-120"/>
              </a:rPr>
              <a:t>較少者為準</a:t>
            </a:r>
            <a:r>
              <a:rPr lang="en-US" altLang="zh-TW" sz="2200" b="0" dirty="0">
                <a:latin typeface="標楷體" panose="03000509000000000000" pitchFamily="65" charset="-120"/>
                <a:ea typeface="標楷體" panose="03000509000000000000" pitchFamily="65" charset="-120"/>
              </a:rPr>
              <a:t>)</a:t>
            </a:r>
            <a:r>
              <a:rPr lang="zh-TW" altLang="en-US" sz="2200" b="0" dirty="0">
                <a:latin typeface="標楷體" panose="03000509000000000000" pitchFamily="65" charset="-120"/>
                <a:ea typeface="標楷體" panose="03000509000000000000" pitchFamily="65" charset="-120"/>
              </a:rPr>
              <a:t>，例如已支付的場租、宣傳開支等；及</a:t>
            </a:r>
            <a:r>
              <a:rPr lang="en-US" altLang="ko-KR" sz="2200" b="0" dirty="0">
                <a:latin typeface="標楷體" panose="03000509000000000000" pitchFamily="65" charset="-120"/>
                <a:ea typeface="標楷體" panose="03000509000000000000" pitchFamily="65" charset="-120"/>
              </a:rPr>
              <a:t> </a:t>
            </a:r>
            <a:endParaRPr lang="en-US" altLang="ko-KR" sz="2200" b="0" dirty="0" smtClean="0">
              <a:latin typeface="標楷體" panose="03000509000000000000" pitchFamily="65" charset="-120"/>
              <a:ea typeface="標楷體" panose="03000509000000000000" pitchFamily="65" charset="-120"/>
            </a:endParaRPr>
          </a:p>
          <a:p>
            <a:pPr marL="1168400" indent="-635000" algn="just" defTabSz="1328738">
              <a:lnSpc>
                <a:spcPct val="120000"/>
              </a:lnSpc>
              <a:buFont typeface="Wingdings" panose="05000000000000000000" pitchFamily="2" charset="2"/>
              <a:buChar char="Ø"/>
            </a:pPr>
            <a:r>
              <a:rPr lang="zh-TW" altLang="en-US" sz="2200" b="0" spc="100" dirty="0">
                <a:latin typeface="標楷體" panose="03000509000000000000" pitchFamily="65" charset="-120"/>
                <a:ea typeface="標楷體" panose="03000509000000000000" pitchFamily="65" charset="-120"/>
              </a:rPr>
              <a:t>為每</a:t>
            </a:r>
            <a:r>
              <a:rPr lang="zh-TW" altLang="en-US" sz="2200" b="0" spc="100" dirty="0" smtClean="0">
                <a:latin typeface="標楷體" panose="03000509000000000000" pitchFamily="65" charset="-120"/>
                <a:ea typeface="標楷體" panose="03000509000000000000" pitchFamily="65" charset="-120"/>
              </a:rPr>
              <a:t>項已舉辦但需增加額外資源的活動</a:t>
            </a:r>
            <a:r>
              <a:rPr lang="zh-TW" altLang="en-US" sz="2200" b="0" spc="100" dirty="0">
                <a:latin typeface="標楷體" panose="03000509000000000000" pitchFamily="65" charset="-120"/>
                <a:ea typeface="標楷體" panose="03000509000000000000" pitchFamily="65" charset="-120"/>
              </a:rPr>
              <a:t>提供特別的直接補助金，金額上限為</a:t>
            </a:r>
            <a:r>
              <a:rPr lang="en-US" altLang="zh-TW" sz="2200" b="0" spc="100" dirty="0">
                <a:latin typeface="標楷體" panose="03000509000000000000" pitchFamily="65" charset="-120"/>
                <a:ea typeface="標楷體" panose="03000509000000000000" pitchFamily="65" charset="-120"/>
              </a:rPr>
              <a:t>100</a:t>
            </a:r>
            <a:r>
              <a:rPr lang="zh-TW" altLang="en-US" sz="2200" b="0" spc="100" dirty="0">
                <a:latin typeface="標楷體" panose="03000509000000000000" pitchFamily="65" charset="-120"/>
                <a:ea typeface="標楷體" panose="03000509000000000000" pitchFamily="65" charset="-120"/>
              </a:rPr>
              <a:t>萬元，或認可開支項目中合理引致或需承擔款項的</a:t>
            </a:r>
            <a:r>
              <a:rPr lang="en-US" altLang="zh-TW" sz="2200" b="0" spc="100" dirty="0">
                <a:latin typeface="標楷體" panose="03000509000000000000" pitchFamily="65" charset="-120"/>
                <a:ea typeface="標楷體" panose="03000509000000000000" pitchFamily="65" charset="-120"/>
              </a:rPr>
              <a:t>85%</a:t>
            </a:r>
            <a:r>
              <a:rPr lang="zh-TW" altLang="en-US" sz="2200" b="0" spc="100" dirty="0">
                <a:latin typeface="標楷體" panose="03000509000000000000" pitchFamily="65" charset="-120"/>
                <a:ea typeface="標楷體" panose="03000509000000000000" pitchFamily="65" charset="-120"/>
              </a:rPr>
              <a:t> </a:t>
            </a:r>
            <a:r>
              <a:rPr lang="en-US" altLang="zh-TW" sz="2200" b="0" spc="100" dirty="0" smtClean="0">
                <a:latin typeface="標楷體" panose="03000509000000000000" pitchFamily="65" charset="-120"/>
                <a:ea typeface="標楷體" panose="03000509000000000000" pitchFamily="65" charset="-120"/>
              </a:rPr>
              <a:t>(</a:t>
            </a:r>
            <a:r>
              <a:rPr lang="zh-TW" altLang="en-US" sz="2200" b="0" dirty="0">
                <a:latin typeface="標楷體" panose="03000509000000000000" pitchFamily="65" charset="-120"/>
                <a:ea typeface="標楷體" panose="03000509000000000000" pitchFamily="65" charset="-120"/>
              </a:rPr>
              <a:t>需</a:t>
            </a:r>
            <a:r>
              <a:rPr lang="zh-HK" altLang="en-US" sz="2200" b="0" dirty="0">
                <a:latin typeface="標楷體" panose="03000509000000000000" pitchFamily="65" charset="-120"/>
                <a:ea typeface="標楷體" panose="03000509000000000000" pitchFamily="65" charset="-120"/>
              </a:rPr>
              <a:t>扣除</a:t>
            </a:r>
            <a:r>
              <a:rPr lang="zh-TW" altLang="en-US" sz="2200" b="0" dirty="0">
                <a:latin typeface="標楷體" panose="03000509000000000000" pitchFamily="65" charset="-120"/>
                <a:ea typeface="標楷體" panose="03000509000000000000" pitchFamily="65" charset="-120"/>
              </a:rPr>
              <a:t>所收取的</a:t>
            </a:r>
            <a:r>
              <a:rPr lang="zh-HK" altLang="en-US" sz="2200" b="0" dirty="0">
                <a:latin typeface="標楷體" panose="03000509000000000000" pitchFamily="65" charset="-120"/>
                <a:ea typeface="標楷體" panose="03000509000000000000" pitchFamily="65" charset="-120"/>
              </a:rPr>
              <a:t>贊助費</a:t>
            </a:r>
            <a:r>
              <a:rPr lang="zh-TW" altLang="en-US" sz="2200" b="0" dirty="0">
                <a:latin typeface="標楷體" panose="03000509000000000000" pitchFamily="65" charset="-120"/>
                <a:ea typeface="標楷體" panose="03000509000000000000" pitchFamily="65" charset="-120"/>
              </a:rPr>
              <a:t>用</a:t>
            </a:r>
            <a:r>
              <a:rPr lang="zh-HK" altLang="en-US" sz="2200" b="0" dirty="0" smtClean="0">
                <a:latin typeface="標楷體" panose="03000509000000000000" pitchFamily="65" charset="-120"/>
                <a:ea typeface="標楷體" panose="03000509000000000000" pitchFamily="65" charset="-120"/>
              </a:rPr>
              <a:t>，</a:t>
            </a:r>
            <a:r>
              <a:rPr lang="zh-TW" altLang="en-US" sz="2200" b="0" spc="100" dirty="0" smtClean="0">
                <a:latin typeface="標楷體" panose="03000509000000000000" pitchFamily="65" charset="-120"/>
                <a:ea typeface="標楷體" panose="03000509000000000000" pitchFamily="65" charset="-120"/>
              </a:rPr>
              <a:t>以</a:t>
            </a:r>
            <a:r>
              <a:rPr lang="zh-TW" altLang="en-US" sz="2200" b="0" spc="100" dirty="0">
                <a:latin typeface="標楷體" panose="03000509000000000000" pitchFamily="65" charset="-120"/>
                <a:ea typeface="標楷體" panose="03000509000000000000" pitchFamily="65" charset="-120"/>
              </a:rPr>
              <a:t>較少者為準</a:t>
            </a:r>
            <a:r>
              <a:rPr lang="en-US" altLang="zh-TW" sz="2200" b="0" spc="100" dirty="0">
                <a:latin typeface="標楷體" panose="03000509000000000000" pitchFamily="65" charset="-120"/>
                <a:ea typeface="標楷體" panose="03000509000000000000" pitchFamily="65" charset="-120"/>
              </a:rPr>
              <a:t>)</a:t>
            </a:r>
            <a:r>
              <a:rPr lang="zh-TW" altLang="en-US" sz="2200" b="0" spc="100" dirty="0">
                <a:latin typeface="標楷體" panose="03000509000000000000" pitchFamily="65" charset="-120"/>
                <a:ea typeface="標楷體" panose="03000509000000000000" pitchFamily="65" charset="-120"/>
              </a:rPr>
              <a:t>，例如保安和交通的安排等。 </a:t>
            </a:r>
            <a:endParaRPr lang="en-US" altLang="ko-KR" sz="2200" b="0" spc="100" dirty="0">
              <a:latin typeface="標楷體" panose="03000509000000000000" pitchFamily="65" charset="-120"/>
              <a:ea typeface="標楷體" panose="03000509000000000000" pitchFamily="65" charset="-120"/>
            </a:endParaRPr>
          </a:p>
          <a:p>
            <a:pPr marL="1624013" lvl="0" indent="-457200" algn="just" defTabSz="1328738">
              <a:lnSpc>
                <a:spcPct val="120000"/>
              </a:lnSpc>
              <a:buFont typeface="+mj-lt"/>
              <a:buAutoNum type="alphaLcParenR"/>
            </a:pPr>
            <a:endParaRPr lang="en-US" altLang="ko-KR" sz="2400" b="0" dirty="0">
              <a:latin typeface="微軟正黑體" panose="020B0604030504040204" pitchFamily="34" charset="-120"/>
              <a:ea typeface="微軟正黑體" panose="020B0604030504040204" pitchFamily="34" charset="-120"/>
            </a:endParaRPr>
          </a:p>
          <a:p>
            <a:pPr marL="342900" indent="-342900">
              <a:spcBef>
                <a:spcPts val="0"/>
              </a:spcBef>
              <a:spcAft>
                <a:spcPts val="1200"/>
              </a:spcAft>
              <a:buSzPct val="80000"/>
              <a:buFont typeface="Wingdings" panose="05000000000000000000" pitchFamily="2" charset="2"/>
              <a:buChar char="Ø"/>
            </a:pPr>
            <a:endParaRPr lang="zh-TW" altLang="en-US" sz="2400" b="0" dirty="0" smtClean="0">
              <a:latin typeface="微軟正黑體" panose="020B0604030504040204" pitchFamily="34" charset="-120"/>
              <a:ea typeface="微軟正黑體" panose="020B0604030504040204" pitchFamily="34" charset="-120"/>
              <a:cs typeface="Arial" panose="020B0604020202020204" pitchFamily="34" charset="0"/>
            </a:endParaRPr>
          </a:p>
          <a:p>
            <a:pPr marL="0" lvl="0" indent="0" algn="just">
              <a:buNone/>
            </a:pPr>
            <a:endParaRPr lang="zh-TW" altLang="zh-HK" sz="1400" dirty="0" smtClean="0"/>
          </a:p>
          <a:p>
            <a:endParaRPr lang="zh-HK" altLang="en-US" sz="1800" dirty="0"/>
          </a:p>
        </p:txBody>
      </p:sp>
      <p:sp>
        <p:nvSpPr>
          <p:cNvPr id="6" name="矩形 5"/>
          <p:cNvSpPr/>
          <p:nvPr/>
        </p:nvSpPr>
        <p:spPr>
          <a:xfrm>
            <a:off x="2863840" y="3244334"/>
            <a:ext cx="184666" cy="369332"/>
          </a:xfrm>
          <a:prstGeom prst="rect">
            <a:avLst/>
          </a:prstGeom>
        </p:spPr>
        <p:txBody>
          <a:bodyPr wrap="none">
            <a:spAutoFit/>
          </a:bodyPr>
          <a:lstStyle/>
          <a:p>
            <a:pPr fontAlgn="base" latinLnBrk="0">
              <a:spcBef>
                <a:spcPct val="0"/>
              </a:spcBef>
              <a:spcAft>
                <a:spcPct val="0"/>
              </a:spcAft>
            </a:pPr>
            <a:endParaRPr kumimoji="1" lang="zh-TW" altLang="en-US" dirty="0">
              <a:solidFill>
                <a:srgbClr val="000000"/>
              </a:solidFill>
              <a:latin typeface="Gill Sans MT" pitchFamily="34" charset="0"/>
              <a:ea typeface="新細明體" pitchFamily="18" charset="-120"/>
            </a:endParaRPr>
          </a:p>
        </p:txBody>
      </p:sp>
      <p:sp>
        <p:nvSpPr>
          <p:cNvPr id="8" name="矩形 7"/>
          <p:cNvSpPr/>
          <p:nvPr/>
        </p:nvSpPr>
        <p:spPr>
          <a:xfrm>
            <a:off x="-6517232" y="3068960"/>
            <a:ext cx="184666" cy="646331"/>
          </a:xfrm>
          <a:prstGeom prst="rect">
            <a:avLst/>
          </a:prstGeom>
        </p:spPr>
        <p:txBody>
          <a:bodyPr wrap="none">
            <a:spAutoFit/>
          </a:bodyPr>
          <a:lstStyle/>
          <a:p>
            <a:pPr fontAlgn="base" latinLnBrk="0">
              <a:spcBef>
                <a:spcPct val="0"/>
              </a:spcBef>
              <a:spcAft>
                <a:spcPct val="0"/>
              </a:spcAft>
            </a:pPr>
            <a:endParaRPr kumimoji="1" lang="zh-TW" altLang="en-US" dirty="0">
              <a:solidFill>
                <a:srgbClr val="000000"/>
              </a:solidFill>
              <a:latin typeface="Gill Sans MT" pitchFamily="34" charset="0"/>
              <a:ea typeface="新細明體" pitchFamily="18" charset="-120"/>
            </a:endParaRPr>
          </a:p>
          <a:p>
            <a:pPr fontAlgn="base" latinLnBrk="0">
              <a:spcBef>
                <a:spcPct val="0"/>
              </a:spcBef>
              <a:spcAft>
                <a:spcPct val="0"/>
              </a:spcAft>
            </a:pPr>
            <a:endParaRPr kumimoji="1" lang="zh-TW" altLang="en-US" dirty="0">
              <a:solidFill>
                <a:srgbClr val="000000"/>
              </a:solidFill>
              <a:latin typeface="Gill Sans MT" pitchFamily="34" charset="0"/>
              <a:ea typeface="新細明體" pitchFamily="18" charset="-120"/>
            </a:endParaRPr>
          </a:p>
        </p:txBody>
      </p:sp>
    </p:spTree>
    <p:extLst>
      <p:ext uri="{BB962C8B-B14F-4D97-AF65-F5344CB8AC3E}">
        <p14:creationId xmlns:p14="http://schemas.microsoft.com/office/powerpoint/2010/main" val="271277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19256" cy="850106"/>
          </a:xfrm>
        </p:spPr>
        <p:txBody>
          <a:bodyPr>
            <a:normAutofit/>
          </a:bodyPr>
          <a:lstStyle/>
          <a:p>
            <a:pPr algn="ctr"/>
            <a:r>
              <a:rPr lang="zh-TW" altLang="en-US" sz="3200" b="1" cap="none" dirty="0" smtClean="0">
                <a:solidFill>
                  <a:srgbClr val="C00000"/>
                </a:solidFill>
                <a:latin typeface="標楷體" panose="03000509000000000000" pitchFamily="65" charset="-120"/>
                <a:ea typeface="標楷體" panose="03000509000000000000" pitchFamily="65" charset="-120"/>
              </a:rPr>
              <a:t>受</a:t>
            </a:r>
            <a:r>
              <a:rPr lang="en-US" altLang="zh-TW" sz="3200" b="1" cap="none" dirty="0" smtClean="0">
                <a:solidFill>
                  <a:srgbClr val="C00000"/>
                </a:solidFill>
                <a:latin typeface="標楷體" panose="03000509000000000000" pitchFamily="65" charset="-120"/>
                <a:ea typeface="標楷體" panose="03000509000000000000" pitchFamily="65" charset="-120"/>
              </a:rPr>
              <a:t>2019</a:t>
            </a:r>
            <a:r>
              <a:rPr lang="zh-TW" altLang="en-US" sz="3200" b="1" cap="none" dirty="0" smtClean="0">
                <a:solidFill>
                  <a:srgbClr val="C00000"/>
                </a:solidFill>
                <a:latin typeface="標楷體" panose="03000509000000000000" pitchFamily="65" charset="-120"/>
                <a:ea typeface="標楷體" panose="03000509000000000000" pitchFamily="65" charset="-120"/>
              </a:rPr>
              <a:t>冠</a:t>
            </a:r>
            <a:r>
              <a:rPr lang="zh-TW" altLang="en-US" sz="3200" b="1" cap="none" dirty="0">
                <a:solidFill>
                  <a:srgbClr val="C00000"/>
                </a:solidFill>
                <a:latin typeface="標楷體" panose="03000509000000000000" pitchFamily="65" charset="-120"/>
                <a:ea typeface="標楷體" panose="03000509000000000000" pitchFamily="65" charset="-120"/>
              </a:rPr>
              <a:t>狀</a:t>
            </a:r>
            <a:r>
              <a:rPr lang="zh-TW" altLang="en-US" sz="3200" b="1" cap="none" dirty="0" smtClean="0">
                <a:solidFill>
                  <a:srgbClr val="C00000"/>
                </a:solidFill>
                <a:latin typeface="標楷體" panose="03000509000000000000" pitchFamily="65" charset="-120"/>
                <a:ea typeface="標楷體" panose="03000509000000000000" pitchFamily="65" charset="-120"/>
              </a:rPr>
              <a:t>病毒傳播</a:t>
            </a:r>
            <a:r>
              <a:rPr lang="zh-TW" altLang="en-US" sz="3200" b="1" cap="none" dirty="0">
                <a:solidFill>
                  <a:srgbClr val="C00000"/>
                </a:solidFill>
                <a:latin typeface="標楷體" panose="03000509000000000000" pitchFamily="65" charset="-120"/>
                <a:ea typeface="標楷體" panose="03000509000000000000" pitchFamily="65" charset="-120"/>
              </a:rPr>
              <a:t>影響</a:t>
            </a:r>
            <a:r>
              <a:rPr lang="zh-TW" altLang="en-US" sz="3200" b="1" cap="none" dirty="0" smtClean="0">
                <a:solidFill>
                  <a:srgbClr val="C00000"/>
                </a:solidFill>
                <a:latin typeface="標楷體" panose="03000509000000000000" pitchFamily="65" charset="-120"/>
                <a:ea typeface="標楷體" panose="03000509000000000000" pitchFamily="65" charset="-120"/>
              </a:rPr>
              <a:t>的</a:t>
            </a:r>
            <a:r>
              <a:rPr lang="zh-TW" altLang="en-US" sz="3200" b="1" cap="none" dirty="0">
                <a:solidFill>
                  <a:srgbClr val="C00000"/>
                </a:solidFill>
                <a:latin typeface="標楷體" panose="03000509000000000000" pitchFamily="65" charset="-120"/>
                <a:ea typeface="標楷體" panose="03000509000000000000" pitchFamily="65" charset="-120"/>
              </a:rPr>
              <a:t>「</a:t>
            </a:r>
            <a:r>
              <a:rPr lang="en-US" altLang="zh-TW" sz="3200" b="1" cap="none" dirty="0">
                <a:solidFill>
                  <a:srgbClr val="C00000"/>
                </a:solidFill>
                <a:latin typeface="標楷體" panose="03000509000000000000" pitchFamily="65" charset="-120"/>
                <a:ea typeface="標楷體" panose="03000509000000000000" pitchFamily="65" charset="-120"/>
              </a:rPr>
              <a:t>M</a:t>
            </a:r>
            <a:r>
              <a:rPr lang="zh-TW" altLang="en-US" sz="3200" b="1" cap="none" dirty="0">
                <a:solidFill>
                  <a:srgbClr val="C00000"/>
                </a:solidFill>
                <a:latin typeface="標楷體" panose="03000509000000000000" pitchFamily="65" charset="-120"/>
                <a:ea typeface="標楷體" panose="03000509000000000000" pitchFamily="65" charset="-120"/>
              </a:rPr>
              <a:t>」品牌活動</a:t>
            </a:r>
            <a:endParaRPr lang="zh-HK" altLang="en-US" sz="3200" b="1" cap="none" dirty="0">
              <a:solidFill>
                <a:srgbClr val="C00000"/>
              </a:solidFill>
              <a:latin typeface="標楷體" panose="03000509000000000000" pitchFamily="65" charset="-120"/>
              <a:ea typeface="標楷體" panose="03000509000000000000" pitchFamily="65" charset="-120"/>
              <a:cs typeface="+mj-cs"/>
            </a:endParaRPr>
          </a:p>
        </p:txBody>
      </p:sp>
      <p:sp>
        <p:nvSpPr>
          <p:cNvPr id="3" name="內容版面配置區 2"/>
          <p:cNvSpPr>
            <a:spLocks noGrp="1"/>
          </p:cNvSpPr>
          <p:nvPr>
            <p:ph idx="1"/>
          </p:nvPr>
        </p:nvSpPr>
        <p:spPr>
          <a:xfrm>
            <a:off x="899592" y="1628800"/>
            <a:ext cx="7416824" cy="3672408"/>
          </a:xfrm>
        </p:spPr>
        <p:txBody>
          <a:bodyPr numCol="1" anchor="t">
            <a:normAutofit/>
          </a:bodyPr>
          <a:lstStyle/>
          <a:p>
            <a:pPr>
              <a:spcBef>
                <a:spcPts val="0"/>
              </a:spcBef>
              <a:spcAft>
                <a:spcPts val="1200"/>
              </a:spcAft>
              <a:buSzPct val="80000"/>
            </a:pPr>
            <a:r>
              <a:rPr lang="zh-TW" altLang="zh-HK" sz="2400" b="0" dirty="0" smtClean="0">
                <a:latin typeface="標楷體" panose="03000509000000000000" pitchFamily="65" charset="-120"/>
                <a:ea typeface="標楷體" panose="03000509000000000000" pitchFamily="65" charset="-120"/>
              </a:rPr>
              <a:t>原</a:t>
            </a:r>
            <a:r>
              <a:rPr lang="zh-TW" altLang="zh-HK" sz="2400" b="0" dirty="0">
                <a:latin typeface="標楷體" panose="03000509000000000000" pitchFamily="65" charset="-120"/>
                <a:ea typeface="標楷體" panose="03000509000000000000" pitchFamily="65" charset="-120"/>
              </a:rPr>
              <a:t>定</a:t>
            </a:r>
            <a:r>
              <a:rPr lang="zh-TW" altLang="en-US" sz="2400" b="0" dirty="0" smtClean="0">
                <a:latin typeface="標楷體" panose="03000509000000000000" pitchFamily="65" charset="-120"/>
                <a:ea typeface="標楷體" panose="03000509000000000000" pitchFamily="65" charset="-120"/>
                <a:cs typeface="Arial" panose="020B0604020202020204" pitchFamily="34" charset="0"/>
              </a:rPr>
              <a:t>在</a:t>
            </a:r>
            <a:r>
              <a:rPr lang="en-US" altLang="zh-TW" sz="2400" b="0" dirty="0">
                <a:latin typeface="標楷體" panose="03000509000000000000" pitchFamily="65" charset="-120"/>
                <a:ea typeface="標楷體" panose="03000509000000000000" pitchFamily="65" charset="-120"/>
                <a:cs typeface="Arial" panose="020B0604020202020204" pitchFamily="34" charset="0"/>
              </a:rPr>
              <a:t>2020</a:t>
            </a:r>
            <a:r>
              <a:rPr lang="zh-TW" altLang="en-US" sz="2400" b="0" dirty="0" smtClean="0">
                <a:latin typeface="標楷體" panose="03000509000000000000" pitchFamily="65" charset="-120"/>
                <a:ea typeface="標楷體" panose="03000509000000000000" pitchFamily="65" charset="-120"/>
                <a:cs typeface="Arial" panose="020B0604020202020204" pitchFamily="34" charset="0"/>
              </a:rPr>
              <a:t>年</a:t>
            </a:r>
            <a:r>
              <a:rPr lang="zh-TW" altLang="zh-HK" sz="2400" b="0" dirty="0" smtClean="0">
                <a:latin typeface="標楷體" panose="03000509000000000000" pitchFamily="65" charset="-120"/>
                <a:ea typeface="標楷體" panose="03000509000000000000" pitchFamily="65" charset="-120"/>
              </a:rPr>
              <a:t>舉辦的「</a:t>
            </a:r>
            <a:r>
              <a:rPr lang="en-US" altLang="zh-HK" sz="2400" b="0" dirty="0">
                <a:latin typeface="標楷體" panose="03000509000000000000" pitchFamily="65" charset="-120"/>
                <a:ea typeface="標楷體" panose="03000509000000000000" pitchFamily="65" charset="-120"/>
              </a:rPr>
              <a:t>M</a:t>
            </a:r>
            <a:r>
              <a:rPr lang="zh-TW" altLang="zh-HK" sz="2400" b="0" dirty="0">
                <a:latin typeface="標楷體" panose="03000509000000000000" pitchFamily="65" charset="-120"/>
                <a:ea typeface="標楷體" panose="03000509000000000000" pitchFamily="65" charset="-120"/>
              </a:rPr>
              <a:t>」品牌活動</a:t>
            </a:r>
            <a:r>
              <a:rPr lang="zh-TW" altLang="zh-HK" sz="2400" b="0" dirty="0" smtClean="0">
                <a:latin typeface="標楷體" panose="03000509000000000000" pitchFamily="65" charset="-120"/>
                <a:ea typeface="標楷體" panose="03000509000000000000" pitchFamily="65" charset="-120"/>
              </a:rPr>
              <a:t>因</a:t>
            </a:r>
            <a:r>
              <a:rPr lang="zh-TW" altLang="en-US" sz="2400" b="0" dirty="0" smtClean="0">
                <a:latin typeface="標楷體" panose="03000509000000000000" pitchFamily="65" charset="-120"/>
                <a:ea typeface="標楷體" panose="03000509000000000000" pitchFamily="65" charset="-120"/>
              </a:rPr>
              <a:t>受</a:t>
            </a:r>
            <a:r>
              <a:rPr lang="en-US" altLang="zh-HK" sz="2400" b="0" dirty="0">
                <a:latin typeface="標楷體" panose="03000509000000000000" pitchFamily="65" charset="-120"/>
                <a:ea typeface="標楷體" panose="03000509000000000000" pitchFamily="65" charset="-120"/>
              </a:rPr>
              <a:t>2019</a:t>
            </a:r>
            <a:r>
              <a:rPr lang="zh-TW" altLang="zh-HK" sz="2400" b="0" dirty="0">
                <a:latin typeface="標楷體" panose="03000509000000000000" pitchFamily="65" charset="-120"/>
                <a:ea typeface="標楷體" panose="03000509000000000000" pitchFamily="65" charset="-120"/>
              </a:rPr>
              <a:t>冠狀病毒病</a:t>
            </a:r>
            <a:r>
              <a:rPr lang="zh-TW" altLang="zh-HK" sz="2400" b="0" dirty="0" smtClean="0">
                <a:latin typeface="標楷體" panose="03000509000000000000" pitchFamily="65" charset="-120"/>
                <a:ea typeface="標楷體" panose="03000509000000000000" pitchFamily="65" charset="-120"/>
              </a:rPr>
              <a:t>疫</a:t>
            </a:r>
            <a:r>
              <a:rPr lang="zh-TW" altLang="zh-HK" sz="2400" b="0" dirty="0">
                <a:latin typeface="標楷體" panose="03000509000000000000" pitchFamily="65" charset="-120"/>
                <a:ea typeface="標楷體" panose="03000509000000000000" pitchFamily="65" charset="-120"/>
              </a:rPr>
              <a:t>情</a:t>
            </a:r>
            <a:r>
              <a:rPr lang="zh-TW" altLang="zh-HK" sz="2400" b="0" dirty="0" smtClean="0">
                <a:latin typeface="標楷體" panose="03000509000000000000" pitchFamily="65" charset="-120"/>
                <a:ea typeface="標楷體" panose="03000509000000000000" pitchFamily="65" charset="-120"/>
              </a:rPr>
              <a:t>影響</a:t>
            </a:r>
            <a:r>
              <a:rPr lang="zh-TW" altLang="en-US" sz="2400" b="0" dirty="0" smtClean="0">
                <a:latin typeface="標楷體" panose="03000509000000000000" pitchFamily="65" charset="-120"/>
                <a:ea typeface="標楷體" panose="03000509000000000000" pitchFamily="65" charset="-120"/>
              </a:rPr>
              <a:t>而</a:t>
            </a:r>
            <a:r>
              <a:rPr lang="zh-TW" altLang="zh-HK" sz="2400" b="0" dirty="0" smtClean="0">
                <a:latin typeface="標楷體" panose="03000509000000000000" pitchFamily="65" charset="-120"/>
                <a:ea typeface="標楷體" panose="03000509000000000000" pitchFamily="65" charset="-120"/>
              </a:rPr>
              <a:t>取消</a:t>
            </a:r>
            <a:r>
              <a:rPr lang="zh-TW" altLang="en-US" sz="2400" b="0" dirty="0" smtClean="0">
                <a:latin typeface="標楷體" panose="03000509000000000000" pitchFamily="65" charset="-120"/>
                <a:ea typeface="標楷體" panose="03000509000000000000" pitchFamily="65" charset="-120"/>
              </a:rPr>
              <a:t>或延期</a:t>
            </a:r>
            <a:r>
              <a:rPr lang="zh-TW" altLang="zh-HK" sz="2400" b="0" dirty="0" smtClean="0">
                <a:latin typeface="標楷體" panose="03000509000000000000" pitchFamily="65" charset="-120"/>
                <a:ea typeface="標楷體" panose="03000509000000000000" pitchFamily="65" charset="-120"/>
              </a:rPr>
              <a:t>，</a:t>
            </a:r>
            <a:r>
              <a:rPr lang="zh-TW" altLang="en-US" sz="2400" b="0" dirty="0" smtClean="0">
                <a:latin typeface="標楷體" panose="03000509000000000000" pitchFamily="65" charset="-120"/>
                <a:ea typeface="標楷體" panose="03000509000000000000" pitchFamily="65" charset="-120"/>
                <a:cs typeface="Arial" panose="020B0604020202020204" pitchFamily="34" charset="0"/>
              </a:rPr>
              <a:t>政府</a:t>
            </a:r>
            <a:r>
              <a:rPr lang="zh-TW" altLang="en-US" sz="2400" b="0" dirty="0">
                <a:latin typeface="標楷體" panose="03000509000000000000" pitchFamily="65" charset="-120"/>
                <a:ea typeface="標楷體" panose="03000509000000000000" pitchFamily="65" charset="-120"/>
                <a:cs typeface="Arial" panose="020B0604020202020204" pitchFamily="34" charset="0"/>
              </a:rPr>
              <a:t>亦</a:t>
            </a:r>
            <a:r>
              <a:rPr lang="zh-TW" altLang="en-US" sz="2400" b="0" dirty="0" smtClean="0">
                <a:latin typeface="標楷體" panose="03000509000000000000" pitchFamily="65" charset="-120"/>
                <a:ea typeface="標楷體" panose="03000509000000000000" pitchFamily="65" charset="-120"/>
                <a:cs typeface="Arial" panose="020B0604020202020204" pitchFamily="34" charset="0"/>
              </a:rPr>
              <a:t>會</a:t>
            </a:r>
            <a:r>
              <a:rPr lang="zh-TW" altLang="zh-HK" sz="2400" b="0" dirty="0" smtClean="0">
                <a:latin typeface="標楷體" panose="03000509000000000000" pitchFamily="65" charset="-120"/>
                <a:ea typeface="標楷體" panose="03000509000000000000" pitchFamily="65" charset="-120"/>
              </a:rPr>
              <a:t>為</a:t>
            </a:r>
            <a:r>
              <a:rPr lang="zh-TW" altLang="zh-HK" sz="2400" b="0" dirty="0">
                <a:latin typeface="標楷體" panose="03000509000000000000" pitchFamily="65" charset="-120"/>
                <a:ea typeface="標楷體" panose="03000509000000000000" pitchFamily="65" charset="-120"/>
              </a:rPr>
              <a:t>減輕體育</a:t>
            </a:r>
            <a:r>
              <a:rPr lang="zh-TW" altLang="zh-HK" sz="2400" b="0" dirty="0" smtClean="0">
                <a:latin typeface="標楷體" panose="03000509000000000000" pitchFamily="65" charset="-120"/>
                <a:ea typeface="標楷體" panose="03000509000000000000" pitchFamily="65" charset="-120"/>
              </a:rPr>
              <a:t>總會</a:t>
            </a:r>
            <a:r>
              <a:rPr lang="zh-TW" altLang="zh-HK" sz="2400" b="0" dirty="0">
                <a:latin typeface="標楷體" panose="03000509000000000000" pitchFamily="65" charset="-120"/>
                <a:ea typeface="標楷體" panose="03000509000000000000" pitchFamily="65" charset="-120"/>
              </a:rPr>
              <a:t>的財政負擔</a:t>
            </a:r>
            <a:r>
              <a:rPr lang="zh-TW" altLang="zh-HK" sz="2400" b="0" dirty="0" smtClean="0">
                <a:latin typeface="標楷體" panose="03000509000000000000" pitchFamily="65" charset="-120"/>
                <a:ea typeface="標楷體" panose="03000509000000000000" pitchFamily="65" charset="-120"/>
              </a:rPr>
              <a:t>，推出</a:t>
            </a:r>
            <a:r>
              <a:rPr lang="zh-TW" altLang="zh-HK" sz="2400" b="0" dirty="0">
                <a:latin typeface="標楷體" panose="03000509000000000000" pitchFamily="65" charset="-120"/>
                <a:ea typeface="標楷體" panose="03000509000000000000" pitchFamily="65" charset="-120"/>
              </a:rPr>
              <a:t>特別支援</a:t>
            </a:r>
            <a:r>
              <a:rPr lang="zh-TW" altLang="zh-HK" sz="2400" b="0" dirty="0" smtClean="0">
                <a:latin typeface="標楷體" panose="03000509000000000000" pitchFamily="65" charset="-120"/>
                <a:ea typeface="標楷體" panose="03000509000000000000" pitchFamily="65" charset="-120"/>
              </a:rPr>
              <a:t>措施</a:t>
            </a:r>
            <a:endParaRPr lang="en-US" altLang="zh-TW" sz="2400" b="0" dirty="0" smtClean="0">
              <a:latin typeface="標楷體" panose="03000509000000000000" pitchFamily="65" charset="-120"/>
              <a:ea typeface="標楷體" panose="03000509000000000000" pitchFamily="65" charset="-120"/>
            </a:endParaRPr>
          </a:p>
          <a:p>
            <a:pPr marL="442912" algn="just">
              <a:spcBef>
                <a:spcPts val="0"/>
              </a:spcBef>
              <a:spcAft>
                <a:spcPts val="1200"/>
              </a:spcAft>
              <a:buSzPct val="80000"/>
            </a:pPr>
            <a:endParaRPr lang="en-US" altLang="zh-HK" sz="2200" b="0" dirty="0" smtClean="0">
              <a:latin typeface="標楷體" panose="03000509000000000000" pitchFamily="65" charset="-120"/>
              <a:ea typeface="標楷體" panose="03000509000000000000" pitchFamily="65" charset="-120"/>
            </a:endParaRPr>
          </a:p>
          <a:p>
            <a:pPr marL="785812" indent="-342900" algn="just">
              <a:spcBef>
                <a:spcPts val="0"/>
              </a:spcBef>
              <a:spcAft>
                <a:spcPts val="1200"/>
              </a:spcAft>
              <a:buSzPct val="80000"/>
              <a:buFont typeface="Wingdings" panose="05000000000000000000" pitchFamily="2" charset="2"/>
              <a:buChar char="Ø"/>
            </a:pPr>
            <a:r>
              <a:rPr lang="zh-HK" altLang="en-US" sz="2200" b="0" dirty="0">
                <a:latin typeface="標楷體" panose="03000509000000000000" pitchFamily="65" charset="-120"/>
                <a:ea typeface="標楷體" panose="03000509000000000000" pitchFamily="65" charset="-120"/>
              </a:rPr>
              <a:t>為</a:t>
            </a:r>
            <a:r>
              <a:rPr lang="zh-TW" altLang="en-US" sz="2200" b="0" dirty="0" smtClean="0">
                <a:latin typeface="標楷體" panose="03000509000000000000" pitchFamily="65" charset="-120"/>
                <a:ea typeface="標楷體" panose="03000509000000000000" pitchFamily="65" charset="-120"/>
              </a:rPr>
              <a:t>每項取消或延期的活動</a:t>
            </a:r>
            <a:r>
              <a:rPr lang="zh-TW" altLang="en-US" sz="2200" b="0" dirty="0">
                <a:latin typeface="標楷體" panose="03000509000000000000" pitchFamily="65" charset="-120"/>
                <a:ea typeface="標楷體" panose="03000509000000000000" pitchFamily="65" charset="-120"/>
              </a:rPr>
              <a:t>提供特別的直接</a:t>
            </a:r>
            <a:r>
              <a:rPr lang="zh-TW" altLang="en-US" sz="2200" b="0" dirty="0" smtClean="0">
                <a:latin typeface="標楷體" panose="03000509000000000000" pitchFamily="65" charset="-120"/>
                <a:ea typeface="標楷體" panose="03000509000000000000" pitchFamily="65" charset="-120"/>
              </a:rPr>
              <a:t>補助金，            </a:t>
            </a:r>
            <a:r>
              <a:rPr lang="en-US" altLang="zh-TW" sz="2200" b="0" dirty="0" smtClean="0">
                <a:latin typeface="標楷體" panose="03000509000000000000" pitchFamily="65" charset="-120"/>
                <a:ea typeface="標楷體" panose="03000509000000000000" pitchFamily="65" charset="-120"/>
              </a:rPr>
              <a:t>        </a:t>
            </a:r>
            <a:r>
              <a:rPr lang="zh-TW" altLang="en-US" sz="2200" b="0" dirty="0" smtClean="0">
                <a:latin typeface="標楷體" panose="03000509000000000000" pitchFamily="65" charset="-120"/>
                <a:ea typeface="標楷體" panose="03000509000000000000" pitchFamily="65" charset="-120"/>
              </a:rPr>
              <a:t>金額</a:t>
            </a:r>
            <a:r>
              <a:rPr lang="zh-TW" altLang="en-US" sz="2200" b="0" dirty="0">
                <a:latin typeface="標楷體" panose="03000509000000000000" pitchFamily="65" charset="-120"/>
                <a:ea typeface="標楷體" panose="03000509000000000000" pitchFamily="65" charset="-120"/>
              </a:rPr>
              <a:t>上限為 </a:t>
            </a:r>
            <a:r>
              <a:rPr lang="en-US" altLang="zh-TW" sz="2200" b="0" dirty="0">
                <a:latin typeface="標楷體" panose="03000509000000000000" pitchFamily="65" charset="-120"/>
                <a:ea typeface="標楷體" panose="03000509000000000000" pitchFamily="65" charset="-120"/>
              </a:rPr>
              <a:t>200 </a:t>
            </a:r>
            <a:r>
              <a:rPr lang="zh-TW" altLang="en-US" sz="2200" b="0" dirty="0">
                <a:latin typeface="標楷體" panose="03000509000000000000" pitchFamily="65" charset="-120"/>
                <a:ea typeface="標楷體" panose="03000509000000000000" pitchFamily="65" charset="-120"/>
              </a:rPr>
              <a:t>萬元，或認可開支項目中合理</a:t>
            </a:r>
            <a:r>
              <a:rPr lang="zh-TW" altLang="en-US" sz="2200" b="0" dirty="0" smtClean="0">
                <a:latin typeface="標楷體" panose="03000509000000000000" pitchFamily="65" charset="-120"/>
                <a:ea typeface="標楷體" panose="03000509000000000000" pitchFamily="65" charset="-120"/>
              </a:rPr>
              <a:t>引致</a:t>
            </a:r>
            <a:r>
              <a:rPr lang="zh-TW" altLang="en-US" sz="2200" b="0" dirty="0">
                <a:latin typeface="標楷體" panose="03000509000000000000" pitchFamily="65" charset="-120"/>
                <a:ea typeface="標楷體" panose="03000509000000000000" pitchFamily="65" charset="-120"/>
              </a:rPr>
              <a:t>或需承擔款項的 </a:t>
            </a:r>
            <a:r>
              <a:rPr lang="en-US" altLang="zh-TW" sz="2200" b="0" dirty="0">
                <a:latin typeface="標楷體" panose="03000509000000000000" pitchFamily="65" charset="-120"/>
                <a:ea typeface="標楷體" panose="03000509000000000000" pitchFamily="65" charset="-120"/>
              </a:rPr>
              <a:t>85%</a:t>
            </a:r>
            <a:r>
              <a:rPr lang="zh-TW" altLang="en-US" sz="2200" b="0" dirty="0">
                <a:latin typeface="標楷體" panose="03000509000000000000" pitchFamily="65" charset="-120"/>
                <a:ea typeface="標楷體" panose="03000509000000000000" pitchFamily="65" charset="-120"/>
              </a:rPr>
              <a:t> </a:t>
            </a:r>
            <a:r>
              <a:rPr lang="en-US" altLang="zh-TW" sz="2200" b="0" dirty="0" smtClean="0">
                <a:latin typeface="標楷體" panose="03000509000000000000" pitchFamily="65" charset="-120"/>
                <a:ea typeface="標楷體" panose="03000509000000000000" pitchFamily="65" charset="-120"/>
              </a:rPr>
              <a:t>(</a:t>
            </a:r>
            <a:r>
              <a:rPr lang="zh-TW" altLang="en-US" sz="2200" b="0" dirty="0">
                <a:latin typeface="標楷體" panose="03000509000000000000" pitchFamily="65" charset="-120"/>
                <a:ea typeface="標楷體" panose="03000509000000000000" pitchFamily="65" charset="-120"/>
              </a:rPr>
              <a:t>需</a:t>
            </a:r>
            <a:r>
              <a:rPr lang="zh-HK" altLang="en-US" sz="2200" b="0" dirty="0">
                <a:latin typeface="標楷體" panose="03000509000000000000" pitchFamily="65" charset="-120"/>
                <a:ea typeface="標楷體" panose="03000509000000000000" pitchFamily="65" charset="-120"/>
              </a:rPr>
              <a:t>扣除</a:t>
            </a:r>
            <a:r>
              <a:rPr lang="zh-TW" altLang="en-US" sz="2200" b="0" dirty="0">
                <a:latin typeface="標楷體" panose="03000509000000000000" pitchFamily="65" charset="-120"/>
                <a:ea typeface="標楷體" panose="03000509000000000000" pitchFamily="65" charset="-120"/>
              </a:rPr>
              <a:t>所收取的</a:t>
            </a:r>
            <a:r>
              <a:rPr lang="zh-HK" altLang="en-US" sz="2200" b="0" dirty="0">
                <a:latin typeface="標楷體" panose="03000509000000000000" pitchFamily="65" charset="-120"/>
                <a:ea typeface="標楷體" panose="03000509000000000000" pitchFamily="65" charset="-120"/>
              </a:rPr>
              <a:t>贊助費</a:t>
            </a:r>
            <a:r>
              <a:rPr lang="zh-TW" altLang="en-US" sz="2200" b="0" dirty="0">
                <a:latin typeface="標楷體" panose="03000509000000000000" pitchFamily="65" charset="-120"/>
                <a:ea typeface="標楷體" panose="03000509000000000000" pitchFamily="65" charset="-120"/>
              </a:rPr>
              <a:t>用</a:t>
            </a:r>
            <a:r>
              <a:rPr lang="zh-HK" altLang="en-US"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以</a:t>
            </a:r>
            <a:r>
              <a:rPr lang="zh-TW" altLang="en-US" sz="2200" b="0" dirty="0">
                <a:latin typeface="標楷體" panose="03000509000000000000" pitchFamily="65" charset="-120"/>
                <a:ea typeface="標楷體" panose="03000509000000000000" pitchFamily="65" charset="-120"/>
              </a:rPr>
              <a:t>較少者為準</a:t>
            </a:r>
            <a:r>
              <a:rPr lang="en-US" altLang="zh-TW" sz="2200" b="0" dirty="0">
                <a:latin typeface="標楷體" panose="03000509000000000000" pitchFamily="65" charset="-120"/>
                <a:ea typeface="標楷體" panose="03000509000000000000" pitchFamily="65" charset="-120"/>
              </a:rPr>
              <a:t>)</a:t>
            </a:r>
            <a:r>
              <a:rPr lang="zh-TW" altLang="en-US" sz="2200" b="0" dirty="0">
                <a:latin typeface="標楷體" panose="03000509000000000000" pitchFamily="65" charset="-120"/>
                <a:ea typeface="標楷體" panose="03000509000000000000" pitchFamily="65" charset="-120"/>
              </a:rPr>
              <a:t>，例如</a:t>
            </a:r>
            <a:r>
              <a:rPr lang="zh-TW" altLang="en-US" sz="2200" b="0" dirty="0" smtClean="0">
                <a:latin typeface="標楷體" panose="03000509000000000000" pitchFamily="65" charset="-120"/>
                <a:ea typeface="標楷體" panose="03000509000000000000" pitchFamily="65" charset="-120"/>
              </a:rPr>
              <a:t>已支付</a:t>
            </a:r>
            <a:r>
              <a:rPr lang="zh-TW" altLang="en-US" sz="2200" b="0" dirty="0">
                <a:latin typeface="標楷體" panose="03000509000000000000" pitchFamily="65" charset="-120"/>
                <a:ea typeface="標楷體" panose="03000509000000000000" pitchFamily="65" charset="-120"/>
              </a:rPr>
              <a:t>的場租、宣傳開支</a:t>
            </a:r>
            <a:r>
              <a:rPr lang="zh-TW" altLang="en-US" sz="2200" b="0" dirty="0" smtClean="0">
                <a:latin typeface="標楷體" panose="03000509000000000000" pitchFamily="65" charset="-120"/>
                <a:ea typeface="標楷體" panose="03000509000000000000" pitchFamily="65" charset="-120"/>
              </a:rPr>
              <a:t>等。 </a:t>
            </a:r>
            <a:r>
              <a:rPr lang="en-US" altLang="ko-KR" sz="2200" b="0" dirty="0" smtClean="0">
                <a:latin typeface="標楷體" panose="03000509000000000000" pitchFamily="65" charset="-120"/>
                <a:ea typeface="標楷體" panose="03000509000000000000" pitchFamily="65" charset="-120"/>
              </a:rPr>
              <a:t> </a:t>
            </a:r>
            <a:endParaRPr lang="en-US" altLang="ko-KR" sz="2200" b="0" dirty="0">
              <a:latin typeface="標楷體" panose="03000509000000000000" pitchFamily="65" charset="-120"/>
              <a:ea typeface="標楷體" panose="03000509000000000000" pitchFamily="65" charset="-120"/>
            </a:endParaRPr>
          </a:p>
          <a:p>
            <a:pPr marL="342900" indent="-342900">
              <a:spcBef>
                <a:spcPts val="0"/>
              </a:spcBef>
              <a:spcAft>
                <a:spcPts val="1200"/>
              </a:spcAft>
              <a:buSzPct val="80000"/>
              <a:buFont typeface="Wingdings" panose="05000000000000000000" pitchFamily="2" charset="2"/>
              <a:buChar char="Ø"/>
            </a:pPr>
            <a:endParaRPr lang="en-US" altLang="zh-TW" sz="2400" b="0" dirty="0">
              <a:latin typeface="標楷體" panose="03000509000000000000" pitchFamily="65" charset="-120"/>
              <a:ea typeface="標楷體" panose="03000509000000000000" pitchFamily="65" charset="-120"/>
            </a:endParaRPr>
          </a:p>
          <a:p>
            <a:pPr marL="342900" indent="-342900">
              <a:spcBef>
                <a:spcPts val="0"/>
              </a:spcBef>
              <a:spcAft>
                <a:spcPts val="1200"/>
              </a:spcAft>
              <a:buSzPct val="80000"/>
              <a:buFont typeface="Wingdings" panose="05000000000000000000" pitchFamily="2" charset="2"/>
              <a:buChar char="Ø"/>
            </a:pPr>
            <a:endParaRPr lang="en-US" altLang="zh-HK" sz="2400" b="0" dirty="0">
              <a:latin typeface="微軟正黑體" panose="020B0604030504040204" pitchFamily="34" charset="-120"/>
              <a:ea typeface="微軟正黑體" panose="020B0604030504040204" pitchFamily="34" charset="-120"/>
              <a:cs typeface="Arial" panose="020B0604020202020204" pitchFamily="34" charset="0"/>
            </a:endParaRPr>
          </a:p>
          <a:p>
            <a:pPr lvl="0"/>
            <a:endParaRPr lang="en-US" altLang="zh-HK" sz="2400" dirty="0"/>
          </a:p>
          <a:p>
            <a:endParaRPr lang="en-US" altLang="zh-HK" sz="2400" dirty="0"/>
          </a:p>
          <a:p>
            <a:pPr eaLnBrk="0" fontAlgn="base" hangingPunct="0">
              <a:spcBef>
                <a:spcPct val="30000"/>
              </a:spcBef>
              <a:spcAft>
                <a:spcPct val="0"/>
              </a:spcAft>
              <a:defRPr/>
            </a:pPr>
            <a:endParaRPr lang="en-US" altLang="zh-TW" sz="2400" dirty="0"/>
          </a:p>
          <a:p>
            <a:pPr>
              <a:spcBef>
                <a:spcPts val="0"/>
              </a:spcBef>
              <a:spcAft>
                <a:spcPts val="0"/>
              </a:spcAft>
              <a:defRPr/>
            </a:pPr>
            <a:endParaRPr lang="zh-TW" altLang="en-US" sz="2000" dirty="0"/>
          </a:p>
          <a:p>
            <a:pPr>
              <a:spcBef>
                <a:spcPts val="0"/>
              </a:spcBef>
              <a:spcAft>
                <a:spcPts val="0"/>
              </a:spcAft>
              <a:defRPr/>
            </a:pPr>
            <a:endParaRPr lang="zh-HK" altLang="en-US" sz="2400" dirty="0"/>
          </a:p>
          <a:p>
            <a:pPr>
              <a:spcBef>
                <a:spcPts val="0"/>
              </a:spcBef>
              <a:spcAft>
                <a:spcPts val="0"/>
              </a:spcAft>
              <a:defRPr/>
            </a:pPr>
            <a:endParaRPr lang="en-US" altLang="zh-HK" sz="2400" i="1" dirty="0"/>
          </a:p>
          <a:p>
            <a:pPr marL="342900" lvl="0" indent="-342900">
              <a:spcBef>
                <a:spcPts val="0"/>
              </a:spcBef>
              <a:spcAft>
                <a:spcPts val="1200"/>
              </a:spcAft>
              <a:buSzPct val="80000"/>
              <a:buFont typeface="Wingdings" panose="05000000000000000000" pitchFamily="2" charset="2"/>
              <a:buChar char="Ø"/>
            </a:pPr>
            <a:endParaRPr lang="zh-TW" altLang="zh-HK" sz="2400" dirty="0"/>
          </a:p>
          <a:p>
            <a:endParaRPr lang="zh-HK" altLang="en-US" sz="1800" dirty="0"/>
          </a:p>
        </p:txBody>
      </p:sp>
    </p:spTree>
    <p:extLst>
      <p:ext uri="{BB962C8B-B14F-4D97-AF65-F5344CB8AC3E}">
        <p14:creationId xmlns:p14="http://schemas.microsoft.com/office/powerpoint/2010/main" val="20713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19256" cy="850106"/>
          </a:xfrm>
        </p:spPr>
        <p:txBody>
          <a:bodyPr>
            <a:normAutofit/>
          </a:bodyPr>
          <a:lstStyle/>
          <a:p>
            <a:pPr algn="ctr"/>
            <a:r>
              <a:rPr lang="en-US" altLang="zh-TW" sz="3200" b="1" cap="none" dirty="0" smtClean="0">
                <a:solidFill>
                  <a:srgbClr val="C00000"/>
                </a:solidFill>
                <a:latin typeface="標楷體" panose="03000509000000000000" pitchFamily="65" charset="-120"/>
                <a:ea typeface="標楷體" panose="03000509000000000000" pitchFamily="65" charset="-120"/>
              </a:rPr>
              <a:t>2020-21</a:t>
            </a:r>
            <a:r>
              <a:rPr lang="zh-HK" altLang="en-US" sz="3200" b="1" cap="none" dirty="0">
                <a:solidFill>
                  <a:srgbClr val="C00000"/>
                </a:solidFill>
                <a:latin typeface="標楷體" panose="03000509000000000000" pitchFamily="65" charset="-120"/>
                <a:ea typeface="標楷體" panose="03000509000000000000" pitchFamily="65" charset="-120"/>
              </a:rPr>
              <a:t>的新措施</a:t>
            </a:r>
            <a:endParaRPr lang="zh-HK" altLang="en-US" sz="3200" b="1" cap="none" dirty="0">
              <a:solidFill>
                <a:srgbClr val="C00000"/>
              </a:solidFill>
              <a:latin typeface="標楷體" panose="03000509000000000000" pitchFamily="65" charset="-120"/>
              <a:ea typeface="標楷體" panose="03000509000000000000" pitchFamily="65" charset="-120"/>
              <a:cs typeface="+mj-cs"/>
            </a:endParaRPr>
          </a:p>
        </p:txBody>
      </p:sp>
      <p:sp>
        <p:nvSpPr>
          <p:cNvPr id="3" name="內容版面配置區 2"/>
          <p:cNvSpPr>
            <a:spLocks noGrp="1"/>
          </p:cNvSpPr>
          <p:nvPr>
            <p:ph idx="1"/>
          </p:nvPr>
        </p:nvSpPr>
        <p:spPr>
          <a:xfrm>
            <a:off x="899592" y="1628800"/>
            <a:ext cx="7200800" cy="3672408"/>
          </a:xfrm>
        </p:spPr>
        <p:txBody>
          <a:bodyPr numCol="1" anchor="t">
            <a:normAutofit/>
          </a:bodyPr>
          <a:lstStyle/>
          <a:p>
            <a:pPr>
              <a:spcBef>
                <a:spcPts val="0"/>
              </a:spcBef>
              <a:spcAft>
                <a:spcPts val="1200"/>
              </a:spcAft>
              <a:buSzPct val="80000"/>
            </a:pPr>
            <a:r>
              <a:rPr lang="zh-TW" altLang="en-US" sz="2400" b="0" dirty="0" smtClean="0">
                <a:latin typeface="標楷體" panose="03000509000000000000" pitchFamily="65" charset="-120"/>
                <a:ea typeface="標楷體" panose="03000509000000000000" pitchFamily="65" charset="-120"/>
              </a:rPr>
              <a:t>為了</a:t>
            </a:r>
            <a:r>
              <a:rPr lang="zh-TW" altLang="en-US" sz="2400" b="0" dirty="0">
                <a:latin typeface="標楷體" panose="03000509000000000000" pitchFamily="65" charset="-120"/>
                <a:ea typeface="標楷體" panose="03000509000000000000" pitchFamily="65" charset="-120"/>
              </a:rPr>
              <a:t>鼓勵更多新的「</a:t>
            </a:r>
            <a:r>
              <a:rPr lang="en-US" altLang="zh-TW" sz="2400" b="0" dirty="0">
                <a:latin typeface="標楷體" panose="03000509000000000000" pitchFamily="65" charset="-120"/>
                <a:ea typeface="標楷體" panose="03000509000000000000" pitchFamily="65" charset="-120"/>
              </a:rPr>
              <a:t>M </a:t>
            </a:r>
            <a:r>
              <a:rPr lang="zh-TW" altLang="en-US" sz="2400" b="0" dirty="0">
                <a:latin typeface="標楷體" panose="03000509000000000000" pitchFamily="65" charset="-120"/>
                <a:ea typeface="標楷體" panose="03000509000000000000" pitchFamily="65" charset="-120"/>
              </a:rPr>
              <a:t>」品牌活動，在</a:t>
            </a:r>
            <a:r>
              <a:rPr lang="en-US" altLang="zh-TW" sz="2400" b="0" dirty="0">
                <a:latin typeface="標楷體" panose="03000509000000000000" pitchFamily="65" charset="-120"/>
                <a:ea typeface="標楷體" panose="03000509000000000000" pitchFamily="65" charset="-120"/>
              </a:rPr>
              <a:t>2020</a:t>
            </a:r>
            <a:r>
              <a:rPr lang="zh-TW" altLang="en-US" sz="2400" b="0" dirty="0">
                <a:latin typeface="標楷體" panose="03000509000000000000" pitchFamily="65" charset="-120"/>
                <a:ea typeface="標楷體" panose="03000509000000000000" pitchFamily="65" charset="-120"/>
              </a:rPr>
              <a:t>及</a:t>
            </a:r>
            <a:r>
              <a:rPr lang="en-US" altLang="zh-TW" sz="2400" b="0" dirty="0">
                <a:latin typeface="標楷體" panose="03000509000000000000" pitchFamily="65" charset="-120"/>
                <a:ea typeface="標楷體" panose="03000509000000000000" pitchFamily="65" charset="-120"/>
              </a:rPr>
              <a:t>2021</a:t>
            </a:r>
            <a:r>
              <a:rPr lang="zh-TW" altLang="en-US" sz="2400" b="0" dirty="0">
                <a:latin typeface="標楷體" panose="03000509000000000000" pitchFamily="65" charset="-120"/>
                <a:ea typeface="標楷體" panose="03000509000000000000" pitchFamily="65" charset="-120"/>
              </a:rPr>
              <a:t>年獲</a:t>
            </a:r>
            <a:r>
              <a:rPr lang="zh-TW" altLang="en-US" sz="2400" b="0" dirty="0" smtClean="0">
                <a:latin typeface="標楷體" panose="03000509000000000000" pitchFamily="65" charset="-120"/>
                <a:ea typeface="標楷體" panose="03000509000000000000" pitchFamily="65" charset="-120"/>
              </a:rPr>
              <a:t>授</a:t>
            </a:r>
            <a:r>
              <a:rPr lang="zh-TW" altLang="en-US" sz="2400" b="0" dirty="0">
                <a:latin typeface="標楷體" panose="03000509000000000000" pitchFamily="65" charset="-120"/>
                <a:ea typeface="標楷體" panose="03000509000000000000" pitchFamily="65" charset="-120"/>
              </a:rPr>
              <a:t>「</a:t>
            </a:r>
            <a:r>
              <a:rPr lang="en-US" altLang="zh-TW" sz="2400" b="0" dirty="0">
                <a:latin typeface="標楷體" panose="03000509000000000000" pitchFamily="65" charset="-120"/>
                <a:ea typeface="標楷體" panose="03000509000000000000" pitchFamily="65" charset="-120"/>
              </a:rPr>
              <a:t>M </a:t>
            </a:r>
            <a:r>
              <a:rPr lang="zh-TW" altLang="en-US" sz="2400" b="0" dirty="0">
                <a:latin typeface="標楷體" panose="03000509000000000000" pitchFamily="65" charset="-120"/>
                <a:ea typeface="標楷體" panose="03000509000000000000" pitchFamily="65" charset="-120"/>
              </a:rPr>
              <a:t>」品牌的</a:t>
            </a:r>
            <a:r>
              <a:rPr lang="zh-TW" altLang="en-US" sz="2400" b="0" dirty="0" smtClean="0">
                <a:latin typeface="標楷體" panose="03000509000000000000" pitchFamily="65" charset="-120"/>
                <a:ea typeface="標楷體" panose="03000509000000000000" pitchFamily="65" charset="-120"/>
              </a:rPr>
              <a:t>活動，</a:t>
            </a:r>
            <a:r>
              <a:rPr lang="zh-TW" altLang="en-US" sz="2400" b="0" dirty="0">
                <a:latin typeface="標楷體" panose="03000509000000000000" pitchFamily="65" charset="-120"/>
                <a:ea typeface="標楷體" panose="03000509000000000000" pitchFamily="65" charset="-120"/>
              </a:rPr>
              <a:t>直接補助金的金額將會</a:t>
            </a:r>
            <a:r>
              <a:rPr lang="zh-TW" altLang="en-US" sz="2400" b="0" dirty="0" smtClean="0">
                <a:latin typeface="標楷體" panose="03000509000000000000" pitchFamily="65" charset="-120"/>
                <a:ea typeface="標楷體" panose="03000509000000000000" pitchFamily="65" charset="-120"/>
              </a:rPr>
              <a:t>增加</a:t>
            </a:r>
            <a:r>
              <a:rPr lang="en-US" altLang="zh-TW" sz="2400" b="0" dirty="0" smtClean="0">
                <a:latin typeface="標楷體" panose="03000509000000000000" pitchFamily="65" charset="-120"/>
                <a:ea typeface="標楷體" panose="03000509000000000000" pitchFamily="65" charset="-120"/>
              </a:rPr>
              <a:t/>
            </a:r>
            <a:br>
              <a:rPr lang="en-US" altLang="zh-TW" sz="2400" b="0" dirty="0" smtClean="0">
                <a:latin typeface="標楷體" panose="03000509000000000000" pitchFamily="65" charset="-120"/>
                <a:ea typeface="標楷體" panose="03000509000000000000" pitchFamily="65" charset="-120"/>
              </a:rPr>
            </a:br>
            <a:endParaRPr lang="en-US" altLang="zh-HK" sz="2200" b="0" dirty="0" smtClean="0">
              <a:latin typeface="標楷體" panose="03000509000000000000" pitchFamily="65" charset="-120"/>
              <a:ea typeface="標楷體" panose="03000509000000000000" pitchFamily="65" charset="-120"/>
            </a:endParaRPr>
          </a:p>
          <a:p>
            <a:pPr marL="785812" indent="-342900" algn="just">
              <a:spcBef>
                <a:spcPts val="0"/>
              </a:spcBef>
              <a:spcAft>
                <a:spcPts val="1200"/>
              </a:spcAft>
              <a:buSzPct val="80000"/>
              <a:buFont typeface="Wingdings" panose="05000000000000000000" pitchFamily="2" charset="2"/>
              <a:buChar char="Ø"/>
            </a:pPr>
            <a:r>
              <a:rPr lang="zh-TW" altLang="en-US" sz="2200" b="0" dirty="0">
                <a:latin typeface="標楷體" panose="03000509000000000000" pitchFamily="65" charset="-120"/>
                <a:ea typeface="標楷體" panose="03000509000000000000" pitchFamily="65" charset="-120"/>
              </a:rPr>
              <a:t>向新辦活動提供的直接補助金上限由 </a:t>
            </a:r>
            <a:r>
              <a:rPr lang="en-US" altLang="zh-TW" sz="2200" b="0" dirty="0">
                <a:latin typeface="標楷體" panose="03000509000000000000" pitchFamily="65" charset="-120"/>
                <a:ea typeface="標楷體" panose="03000509000000000000" pitchFamily="65" charset="-120"/>
              </a:rPr>
              <a:t>200 </a:t>
            </a:r>
            <a:r>
              <a:rPr lang="zh-TW" altLang="en-US" sz="2200" b="0" dirty="0">
                <a:latin typeface="標楷體" panose="03000509000000000000" pitchFamily="65" charset="-120"/>
                <a:ea typeface="標楷體" panose="03000509000000000000" pitchFamily="65" charset="-120"/>
              </a:rPr>
              <a:t>萬元調高至 </a:t>
            </a:r>
            <a:r>
              <a:rPr lang="en-US" altLang="zh-TW" sz="2200" b="0" dirty="0">
                <a:latin typeface="標楷體" panose="03000509000000000000" pitchFamily="65" charset="-120"/>
                <a:ea typeface="標楷體" panose="03000509000000000000" pitchFamily="65" charset="-120"/>
              </a:rPr>
              <a:t>600 </a:t>
            </a:r>
            <a:r>
              <a:rPr lang="zh-TW" altLang="en-US" sz="2200" b="0" dirty="0">
                <a:latin typeface="標楷體" panose="03000509000000000000" pitchFamily="65" charset="-120"/>
                <a:ea typeface="標楷體" panose="03000509000000000000" pitchFamily="65" charset="-120"/>
              </a:rPr>
              <a:t>萬元，或認可開支項目的 </a:t>
            </a:r>
            <a:r>
              <a:rPr lang="en-US" altLang="zh-TW" sz="2200" b="0" dirty="0">
                <a:latin typeface="標楷體" panose="03000509000000000000" pitchFamily="65" charset="-120"/>
                <a:ea typeface="標楷體" panose="03000509000000000000" pitchFamily="65" charset="-120"/>
              </a:rPr>
              <a:t>85</a:t>
            </a:r>
            <a:r>
              <a:rPr lang="en-US" altLang="zh-TW"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以較少者為準</a:t>
            </a:r>
            <a:r>
              <a:rPr lang="en-US" altLang="zh-TW"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a:t>
            </a:r>
            <a:r>
              <a:rPr lang="zh-TW" altLang="en-US" sz="2200" b="0" dirty="0">
                <a:latin typeface="標楷體" panose="03000509000000000000" pitchFamily="65" charset="-120"/>
                <a:ea typeface="標楷體" panose="03000509000000000000" pitchFamily="65" charset="-120"/>
              </a:rPr>
              <a:t>惟合併資助上限同樣為 </a:t>
            </a:r>
            <a:r>
              <a:rPr lang="en-US" altLang="zh-TW" sz="2200" b="0" dirty="0">
                <a:latin typeface="標楷體" panose="03000509000000000000" pitchFamily="65" charset="-120"/>
                <a:ea typeface="標楷體" panose="03000509000000000000" pitchFamily="65" charset="-120"/>
              </a:rPr>
              <a:t>1,000 </a:t>
            </a:r>
            <a:r>
              <a:rPr lang="zh-TW" altLang="en-US" sz="2200" b="0" dirty="0">
                <a:latin typeface="標楷體" panose="03000509000000000000" pitchFamily="65" charset="-120"/>
                <a:ea typeface="標楷體" panose="03000509000000000000" pitchFamily="65" charset="-120"/>
              </a:rPr>
              <a:t>萬元；及</a:t>
            </a:r>
          </a:p>
          <a:p>
            <a:pPr marL="785812" indent="-342900" algn="just">
              <a:spcBef>
                <a:spcPts val="0"/>
              </a:spcBef>
              <a:spcAft>
                <a:spcPts val="1200"/>
              </a:spcAft>
              <a:buSzPct val="80000"/>
              <a:buFont typeface="Wingdings" panose="05000000000000000000" pitchFamily="2" charset="2"/>
              <a:buChar char="Ø"/>
            </a:pPr>
            <a:r>
              <a:rPr lang="zh-TW" altLang="en-US" sz="2200" b="0" dirty="0" smtClean="0">
                <a:latin typeface="標楷體" panose="03000509000000000000" pitchFamily="65" charset="-120"/>
                <a:ea typeface="標楷體" panose="03000509000000000000" pitchFamily="65" charset="-120"/>
              </a:rPr>
              <a:t>向</a:t>
            </a:r>
            <a:r>
              <a:rPr lang="zh-TW" altLang="en-US" sz="2200" b="0" dirty="0">
                <a:latin typeface="標楷體" panose="03000509000000000000" pitchFamily="65" charset="-120"/>
                <a:ea typeface="標楷體" panose="03000509000000000000" pitchFamily="65" charset="-120"/>
              </a:rPr>
              <a:t>表演賽提供最多 </a:t>
            </a:r>
            <a:r>
              <a:rPr lang="en-US" altLang="zh-TW" sz="2200" b="0" dirty="0">
                <a:latin typeface="標楷體" panose="03000509000000000000" pitchFamily="65" charset="-120"/>
                <a:ea typeface="標楷體" panose="03000509000000000000" pitchFamily="65" charset="-120"/>
              </a:rPr>
              <a:t>600 </a:t>
            </a:r>
            <a:r>
              <a:rPr lang="zh-TW" altLang="en-US" sz="2200" b="0" dirty="0">
                <a:latin typeface="標楷體" panose="03000509000000000000" pitchFamily="65" charset="-120"/>
                <a:ea typeface="標楷體" panose="03000509000000000000" pitchFamily="65" charset="-120"/>
              </a:rPr>
              <a:t>萬元的直接補助金，或認可開支項目的 </a:t>
            </a:r>
            <a:r>
              <a:rPr lang="en-US" altLang="zh-TW" sz="2200" b="0" dirty="0">
                <a:latin typeface="標楷體" panose="03000509000000000000" pitchFamily="65" charset="-120"/>
                <a:ea typeface="標楷體" panose="03000509000000000000" pitchFamily="65" charset="-120"/>
              </a:rPr>
              <a:t>85</a:t>
            </a:r>
            <a:r>
              <a:rPr lang="en-US" altLang="zh-TW"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以較少者為準</a:t>
            </a:r>
            <a:r>
              <a:rPr lang="en-US" altLang="zh-TW"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a:t>
            </a:r>
            <a:r>
              <a:rPr lang="zh-TW" altLang="en-US" sz="2200" b="0" dirty="0">
                <a:latin typeface="標楷體" panose="03000509000000000000" pitchFamily="65" charset="-120"/>
                <a:ea typeface="標楷體" panose="03000509000000000000" pitchFamily="65" charset="-120"/>
              </a:rPr>
              <a:t>惟合併資助上限同樣為</a:t>
            </a:r>
            <a:r>
              <a:rPr lang="en-US" altLang="zh-TW" sz="2200" b="0" dirty="0">
                <a:latin typeface="標楷體" panose="03000509000000000000" pitchFamily="65" charset="-120"/>
                <a:ea typeface="標楷體" panose="03000509000000000000" pitchFamily="65" charset="-120"/>
              </a:rPr>
              <a:t>1,000</a:t>
            </a:r>
            <a:r>
              <a:rPr lang="zh-TW" altLang="en-US" sz="2200" b="0" dirty="0">
                <a:latin typeface="標楷體" panose="03000509000000000000" pitchFamily="65" charset="-120"/>
                <a:ea typeface="標楷體" panose="03000509000000000000" pitchFamily="65" charset="-120"/>
              </a:rPr>
              <a:t>萬元。 </a:t>
            </a:r>
          </a:p>
          <a:p>
            <a:pPr marL="785812" indent="-342900" algn="just">
              <a:spcBef>
                <a:spcPts val="0"/>
              </a:spcBef>
              <a:spcAft>
                <a:spcPts val="1200"/>
              </a:spcAft>
              <a:buSzPct val="80000"/>
              <a:buFont typeface="Wingdings" panose="05000000000000000000" pitchFamily="2" charset="2"/>
              <a:buChar char="Ø"/>
            </a:pPr>
            <a:endParaRPr lang="en-US" altLang="ko-KR" sz="2200" b="0" dirty="0">
              <a:latin typeface="標楷體" panose="03000509000000000000" pitchFamily="65" charset="-120"/>
              <a:ea typeface="標楷體" panose="03000509000000000000" pitchFamily="65" charset="-120"/>
            </a:endParaRPr>
          </a:p>
          <a:p>
            <a:pPr marL="342900" indent="-342900">
              <a:spcBef>
                <a:spcPts val="0"/>
              </a:spcBef>
              <a:spcAft>
                <a:spcPts val="1200"/>
              </a:spcAft>
              <a:buSzPct val="80000"/>
              <a:buFont typeface="Wingdings" panose="05000000000000000000" pitchFamily="2" charset="2"/>
              <a:buChar char="Ø"/>
            </a:pPr>
            <a:endParaRPr lang="en-US" altLang="zh-TW" sz="2400" b="0" dirty="0">
              <a:latin typeface="標楷體" panose="03000509000000000000" pitchFamily="65" charset="-120"/>
              <a:ea typeface="標楷體" panose="03000509000000000000" pitchFamily="65" charset="-120"/>
            </a:endParaRPr>
          </a:p>
          <a:p>
            <a:pPr marL="342900" indent="-342900">
              <a:spcBef>
                <a:spcPts val="0"/>
              </a:spcBef>
              <a:spcAft>
                <a:spcPts val="1200"/>
              </a:spcAft>
              <a:buSzPct val="80000"/>
              <a:buFont typeface="Wingdings" panose="05000000000000000000" pitchFamily="2" charset="2"/>
              <a:buChar char="Ø"/>
            </a:pPr>
            <a:endParaRPr lang="en-US" altLang="zh-HK" sz="2400" b="0" dirty="0">
              <a:latin typeface="微軟正黑體" panose="020B0604030504040204" pitchFamily="34" charset="-120"/>
              <a:ea typeface="微軟正黑體" panose="020B0604030504040204" pitchFamily="34" charset="-120"/>
              <a:cs typeface="Arial" panose="020B0604020202020204" pitchFamily="34" charset="0"/>
            </a:endParaRPr>
          </a:p>
          <a:p>
            <a:pPr lvl="0"/>
            <a:endParaRPr lang="en-US" altLang="zh-HK" sz="2400" dirty="0"/>
          </a:p>
          <a:p>
            <a:endParaRPr lang="en-US" altLang="zh-HK" sz="2400" dirty="0"/>
          </a:p>
          <a:p>
            <a:pPr eaLnBrk="0" fontAlgn="base" hangingPunct="0">
              <a:spcBef>
                <a:spcPct val="30000"/>
              </a:spcBef>
              <a:spcAft>
                <a:spcPct val="0"/>
              </a:spcAft>
              <a:defRPr/>
            </a:pPr>
            <a:endParaRPr lang="en-US" altLang="zh-TW" sz="2400" dirty="0"/>
          </a:p>
          <a:p>
            <a:pPr>
              <a:spcBef>
                <a:spcPts val="0"/>
              </a:spcBef>
              <a:spcAft>
                <a:spcPts val="0"/>
              </a:spcAft>
              <a:defRPr/>
            </a:pPr>
            <a:endParaRPr lang="zh-TW" altLang="en-US" sz="2000" dirty="0"/>
          </a:p>
          <a:p>
            <a:pPr>
              <a:spcBef>
                <a:spcPts val="0"/>
              </a:spcBef>
              <a:spcAft>
                <a:spcPts val="0"/>
              </a:spcAft>
              <a:defRPr/>
            </a:pPr>
            <a:endParaRPr lang="zh-HK" altLang="en-US" sz="2400" dirty="0"/>
          </a:p>
          <a:p>
            <a:pPr>
              <a:spcBef>
                <a:spcPts val="0"/>
              </a:spcBef>
              <a:spcAft>
                <a:spcPts val="0"/>
              </a:spcAft>
              <a:defRPr/>
            </a:pPr>
            <a:endParaRPr lang="en-US" altLang="zh-HK" sz="2400" i="1" dirty="0"/>
          </a:p>
          <a:p>
            <a:pPr marL="342900" lvl="0" indent="-342900">
              <a:spcBef>
                <a:spcPts val="0"/>
              </a:spcBef>
              <a:spcAft>
                <a:spcPts val="1200"/>
              </a:spcAft>
              <a:buSzPct val="80000"/>
              <a:buFont typeface="Wingdings" panose="05000000000000000000" pitchFamily="2" charset="2"/>
              <a:buChar char="Ø"/>
            </a:pPr>
            <a:endParaRPr lang="zh-TW" altLang="zh-HK" sz="2400" dirty="0"/>
          </a:p>
          <a:p>
            <a:endParaRPr lang="zh-HK" altLang="en-US" sz="1800" dirty="0"/>
          </a:p>
        </p:txBody>
      </p:sp>
    </p:spTree>
    <p:extLst>
      <p:ext uri="{BB962C8B-B14F-4D97-AF65-F5344CB8AC3E}">
        <p14:creationId xmlns:p14="http://schemas.microsoft.com/office/powerpoint/2010/main" val="196646128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基本">
  <a:themeElements>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3828</TotalTime>
  <Words>1016</Words>
  <Application>Microsoft Office PowerPoint</Application>
  <PresentationFormat>如螢幕大小 (4:3)</PresentationFormat>
  <Paragraphs>81</Paragraphs>
  <Slides>4</Slides>
  <Notes>4</Notes>
  <HiddenSlides>0</HiddenSlides>
  <MMClips>0</MMClips>
  <ScaleCrop>false</ScaleCrop>
  <HeadingPairs>
    <vt:vector size="4" baseType="variant">
      <vt:variant>
        <vt:lpstr>佈景主題</vt:lpstr>
      </vt:variant>
      <vt:variant>
        <vt:i4>2</vt:i4>
      </vt:variant>
      <vt:variant>
        <vt:lpstr>投影片標題</vt:lpstr>
      </vt:variant>
      <vt:variant>
        <vt:i4>4</vt:i4>
      </vt:variant>
    </vt:vector>
  </HeadingPairs>
  <TitlesOfParts>
    <vt:vector size="6" baseType="lpstr">
      <vt:lpstr>Office Theme</vt:lpstr>
      <vt:lpstr>基本</vt:lpstr>
      <vt:lpstr>PowerPoint 簡報</vt:lpstr>
      <vt:lpstr>受社會事件影響的「M」品牌活動</vt:lpstr>
      <vt:lpstr>受2019冠狀病毒傳播影響的「M」品牌活動</vt:lpstr>
      <vt:lpstr>2020-21的新措施</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Hei-man LAU</cp:lastModifiedBy>
  <cp:revision>235</cp:revision>
  <cp:lastPrinted>2020-04-16T02:51:46Z</cp:lastPrinted>
  <dcterms:created xsi:type="dcterms:W3CDTF">2014-04-01T16:35:38Z</dcterms:created>
  <dcterms:modified xsi:type="dcterms:W3CDTF">2020-11-03T02:13:04Z</dcterms:modified>
</cp:coreProperties>
</file>